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8"/>
  </p:notesMasterIdLst>
  <p:sldIdLst>
    <p:sldId id="256" r:id="rId2"/>
    <p:sldId id="257" r:id="rId3"/>
    <p:sldId id="34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96" r:id="rId28"/>
    <p:sldId id="284" r:id="rId29"/>
    <p:sldId id="297" r:id="rId30"/>
    <p:sldId id="299" r:id="rId31"/>
    <p:sldId id="298" r:id="rId32"/>
    <p:sldId id="300" r:id="rId33"/>
    <p:sldId id="285" r:id="rId34"/>
    <p:sldId id="286" r:id="rId35"/>
    <p:sldId id="287" r:id="rId36"/>
    <p:sldId id="288" r:id="rId37"/>
    <p:sldId id="289" r:id="rId38"/>
    <p:sldId id="290" r:id="rId39"/>
    <p:sldId id="291" r:id="rId40"/>
    <p:sldId id="292" r:id="rId41"/>
    <p:sldId id="308" r:id="rId42"/>
    <p:sldId id="307" r:id="rId43"/>
    <p:sldId id="309" r:id="rId44"/>
    <p:sldId id="310" r:id="rId45"/>
    <p:sldId id="311" r:id="rId46"/>
    <p:sldId id="312" r:id="rId47"/>
    <p:sldId id="313" r:id="rId48"/>
    <p:sldId id="314" r:id="rId49"/>
    <p:sldId id="324" r:id="rId50"/>
    <p:sldId id="316" r:id="rId51"/>
    <p:sldId id="317" r:id="rId52"/>
    <p:sldId id="325" r:id="rId53"/>
    <p:sldId id="318" r:id="rId54"/>
    <p:sldId id="319" r:id="rId55"/>
    <p:sldId id="320" r:id="rId56"/>
    <p:sldId id="321" r:id="rId57"/>
    <p:sldId id="322" r:id="rId58"/>
    <p:sldId id="331" r:id="rId59"/>
    <p:sldId id="323" r:id="rId60"/>
    <p:sldId id="326" r:id="rId61"/>
    <p:sldId id="327" r:id="rId62"/>
    <p:sldId id="350" r:id="rId63"/>
    <p:sldId id="328" r:id="rId64"/>
    <p:sldId id="332" r:id="rId65"/>
    <p:sldId id="329" r:id="rId66"/>
    <p:sldId id="330" r:id="rId67"/>
    <p:sldId id="333" r:id="rId68"/>
    <p:sldId id="334" r:id="rId69"/>
    <p:sldId id="335" r:id="rId70"/>
    <p:sldId id="336" r:id="rId71"/>
    <p:sldId id="342" r:id="rId72"/>
    <p:sldId id="341" r:id="rId73"/>
    <p:sldId id="343" r:id="rId74"/>
    <p:sldId id="351" r:id="rId75"/>
    <p:sldId id="337" r:id="rId76"/>
    <p:sldId id="338" r:id="rId77"/>
    <p:sldId id="339" r:id="rId78"/>
    <p:sldId id="340" r:id="rId79"/>
    <p:sldId id="344" r:id="rId80"/>
    <p:sldId id="352" r:id="rId81"/>
    <p:sldId id="345" r:id="rId82"/>
    <p:sldId id="346" r:id="rId83"/>
    <p:sldId id="347" r:id="rId84"/>
    <p:sldId id="348"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80" r:id="rId103"/>
    <p:sldId id="370" r:id="rId104"/>
    <p:sldId id="371" r:id="rId105"/>
    <p:sldId id="372" r:id="rId106"/>
    <p:sldId id="373" r:id="rId107"/>
    <p:sldId id="374" r:id="rId108"/>
    <p:sldId id="375" r:id="rId109"/>
    <p:sldId id="376" r:id="rId110"/>
    <p:sldId id="377" r:id="rId111"/>
    <p:sldId id="378" r:id="rId112"/>
    <p:sldId id="381" r:id="rId113"/>
    <p:sldId id="382" r:id="rId114"/>
    <p:sldId id="395"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79" r:id="rId128"/>
    <p:sldId id="315" r:id="rId129"/>
    <p:sldId id="304" r:id="rId130"/>
    <p:sldId id="305" r:id="rId131"/>
    <p:sldId id="306" r:id="rId132"/>
    <p:sldId id="294" r:id="rId133"/>
    <p:sldId id="303" r:id="rId134"/>
    <p:sldId id="302" r:id="rId135"/>
    <p:sldId id="295" r:id="rId136"/>
    <p:sldId id="301"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8" autoAdjust="0"/>
    <p:restoredTop sz="92731" autoAdjust="0"/>
  </p:normalViewPr>
  <p:slideViewPr>
    <p:cSldViewPr snapToGrid="0">
      <p:cViewPr varScale="1">
        <p:scale>
          <a:sx n="62" d="100"/>
          <a:sy n="62" d="100"/>
        </p:scale>
        <p:origin x="78" y="432"/>
      </p:cViewPr>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8043-3576-479E-9F86-7686FBB3BB6F}" type="datetimeFigureOut">
              <a:rPr lang="en-US" smtClean="0"/>
              <a:t>7/17/2020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F253F-E960-4175-BBCD-A3EBF5BAB946}" type="slidenum">
              <a:rPr lang="en-US" smtClean="0"/>
              <a:t>‹#›</a:t>
            </a:fld>
            <a:endParaRPr lang="en-US"/>
          </a:p>
        </p:txBody>
      </p:sp>
    </p:spTree>
    <p:extLst>
      <p:ext uri="{BB962C8B-B14F-4D97-AF65-F5344CB8AC3E}">
        <p14:creationId xmlns:p14="http://schemas.microsoft.com/office/powerpoint/2010/main" val="107279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Ideas:</a:t>
            </a:r>
          </a:p>
          <a:p>
            <a:r>
              <a:rPr lang="en-US" dirty="0"/>
              <a:t>Trapper Keeper App</a:t>
            </a:r>
          </a:p>
        </p:txBody>
      </p:sp>
      <p:sp>
        <p:nvSpPr>
          <p:cNvPr id="4" name="Slide Number Placeholder 3"/>
          <p:cNvSpPr>
            <a:spLocks noGrp="1"/>
          </p:cNvSpPr>
          <p:nvPr>
            <p:ph type="sldNum" sz="quarter" idx="5"/>
          </p:nvPr>
        </p:nvSpPr>
        <p:spPr/>
        <p:txBody>
          <a:bodyPr/>
          <a:lstStyle/>
          <a:p>
            <a:fld id="{689F253F-E960-4175-BBCD-A3EBF5BAB946}" type="slidenum">
              <a:rPr lang="en-US" smtClean="0"/>
              <a:t>1</a:t>
            </a:fld>
            <a:endParaRPr lang="en-US"/>
          </a:p>
        </p:txBody>
      </p:sp>
    </p:spTree>
    <p:extLst>
      <p:ext uri="{BB962C8B-B14F-4D97-AF65-F5344CB8AC3E}">
        <p14:creationId xmlns:p14="http://schemas.microsoft.com/office/powerpoint/2010/main" val="3767996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80</a:t>
            </a:fld>
            <a:endParaRPr lang="en-US"/>
          </a:p>
        </p:txBody>
      </p:sp>
    </p:spTree>
    <p:extLst>
      <p:ext uri="{BB962C8B-B14F-4D97-AF65-F5344CB8AC3E}">
        <p14:creationId xmlns:p14="http://schemas.microsoft.com/office/powerpoint/2010/main" val="165990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96</a:t>
            </a:fld>
            <a:endParaRPr lang="en-US"/>
          </a:p>
        </p:txBody>
      </p:sp>
    </p:spTree>
    <p:extLst>
      <p:ext uri="{BB962C8B-B14F-4D97-AF65-F5344CB8AC3E}">
        <p14:creationId xmlns:p14="http://schemas.microsoft.com/office/powerpoint/2010/main" val="76775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114</a:t>
            </a:fld>
            <a:endParaRPr lang="en-US"/>
          </a:p>
        </p:txBody>
      </p:sp>
    </p:spTree>
    <p:extLst>
      <p:ext uri="{BB962C8B-B14F-4D97-AF65-F5344CB8AC3E}">
        <p14:creationId xmlns:p14="http://schemas.microsoft.com/office/powerpoint/2010/main" val="333421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128</a:t>
            </a:fld>
            <a:endParaRPr lang="en-US"/>
          </a:p>
        </p:txBody>
      </p:sp>
    </p:spTree>
    <p:extLst>
      <p:ext uri="{BB962C8B-B14F-4D97-AF65-F5344CB8AC3E}">
        <p14:creationId xmlns:p14="http://schemas.microsoft.com/office/powerpoint/2010/main" val="2054569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135</a:t>
            </a:fld>
            <a:endParaRPr lang="en-US"/>
          </a:p>
        </p:txBody>
      </p:sp>
    </p:spTree>
    <p:extLst>
      <p:ext uri="{BB962C8B-B14F-4D97-AF65-F5344CB8AC3E}">
        <p14:creationId xmlns:p14="http://schemas.microsoft.com/office/powerpoint/2010/main" val="306580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a:t>
            </a:fld>
            <a:endParaRPr lang="en-US"/>
          </a:p>
        </p:txBody>
      </p:sp>
    </p:spTree>
    <p:extLst>
      <p:ext uri="{BB962C8B-B14F-4D97-AF65-F5344CB8AC3E}">
        <p14:creationId xmlns:p14="http://schemas.microsoft.com/office/powerpoint/2010/main" val="2517138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3</a:t>
            </a:fld>
            <a:endParaRPr lang="en-US"/>
          </a:p>
        </p:txBody>
      </p:sp>
    </p:spTree>
    <p:extLst>
      <p:ext uri="{BB962C8B-B14F-4D97-AF65-F5344CB8AC3E}">
        <p14:creationId xmlns:p14="http://schemas.microsoft.com/office/powerpoint/2010/main" val="165519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53</a:t>
            </a:fld>
            <a:endParaRPr lang="en-US"/>
          </a:p>
        </p:txBody>
      </p:sp>
    </p:spTree>
    <p:extLst>
      <p:ext uri="{BB962C8B-B14F-4D97-AF65-F5344CB8AC3E}">
        <p14:creationId xmlns:p14="http://schemas.microsoft.com/office/powerpoint/2010/main" val="71366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60</a:t>
            </a:fld>
            <a:endParaRPr lang="en-US"/>
          </a:p>
        </p:txBody>
      </p:sp>
    </p:spTree>
    <p:extLst>
      <p:ext uri="{BB962C8B-B14F-4D97-AF65-F5344CB8AC3E}">
        <p14:creationId xmlns:p14="http://schemas.microsoft.com/office/powerpoint/2010/main" val="1753914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62</a:t>
            </a:fld>
            <a:endParaRPr lang="en-US"/>
          </a:p>
        </p:txBody>
      </p:sp>
    </p:spTree>
    <p:extLst>
      <p:ext uri="{BB962C8B-B14F-4D97-AF65-F5344CB8AC3E}">
        <p14:creationId xmlns:p14="http://schemas.microsoft.com/office/powerpoint/2010/main" val="114809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64</a:t>
            </a:fld>
            <a:endParaRPr lang="en-US"/>
          </a:p>
        </p:txBody>
      </p:sp>
    </p:spTree>
    <p:extLst>
      <p:ext uri="{BB962C8B-B14F-4D97-AF65-F5344CB8AC3E}">
        <p14:creationId xmlns:p14="http://schemas.microsoft.com/office/powerpoint/2010/main" val="180489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68</a:t>
            </a:fld>
            <a:endParaRPr lang="en-US"/>
          </a:p>
        </p:txBody>
      </p:sp>
    </p:spTree>
    <p:extLst>
      <p:ext uri="{BB962C8B-B14F-4D97-AF65-F5344CB8AC3E}">
        <p14:creationId xmlns:p14="http://schemas.microsoft.com/office/powerpoint/2010/main" val="1556904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74</a:t>
            </a:fld>
            <a:endParaRPr lang="en-US"/>
          </a:p>
        </p:txBody>
      </p:sp>
    </p:spTree>
    <p:extLst>
      <p:ext uri="{BB962C8B-B14F-4D97-AF65-F5344CB8AC3E}">
        <p14:creationId xmlns:p14="http://schemas.microsoft.com/office/powerpoint/2010/main" val="299488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7/17/2020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55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66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7/17/2020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88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9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8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2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31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51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43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22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7/17/2020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101216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tmp"/><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123.tmp"/><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25.tmp"/><Relationship Id="rId4" Type="http://schemas.openxmlformats.org/officeDocument/2006/relationships/image" Target="../media/image124.tmp"/></Relationships>
</file>

<file path=ppt/slides/_rels/slide136.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4" Type="http://schemas.openxmlformats.org/officeDocument/2006/relationships/image" Target="../media/image54.tmp"/></Relationships>
</file>

<file path=ppt/slides/_rels/slide5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5" Type="http://schemas.openxmlformats.org/officeDocument/2006/relationships/image" Target="../media/image55.tmp"/><Relationship Id="rId4" Type="http://schemas.openxmlformats.org/officeDocument/2006/relationships/image" Target="../media/image54.tmp"/></Relationships>
</file>

<file path=ppt/slides/_rels/slide52.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8.tmp"/></Relationships>
</file>

<file path=ppt/slides/_rels/slide54.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a:extLst>
              <a:ext uri="{FF2B5EF4-FFF2-40B4-BE49-F238E27FC236}">
                <a16:creationId xmlns:a16="http://schemas.microsoft.com/office/drawing/2014/main" id="{031097F0-4109-48D9-B1FB-FA8A928279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p:blipFill>
        <p:spPr>
          <a:xfrm>
            <a:off x="41583" y="10"/>
            <a:ext cx="12188932" cy="6857990"/>
          </a:xfrm>
          <a:prstGeom prst="rect">
            <a:avLst/>
          </a:prstGeom>
        </p:spPr>
      </p:pic>
      <p:sp>
        <p:nvSpPr>
          <p:cNvPr id="10" name="Rectangle 9">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C82A109-416C-41A5-9955-2A35C6BE7B26}"/>
              </a:ext>
            </a:extLst>
          </p:cNvPr>
          <p:cNvSpPr>
            <a:spLocks noGrp="1"/>
          </p:cNvSpPr>
          <p:nvPr>
            <p:ph type="subTitle" idx="1"/>
          </p:nvPr>
        </p:nvSpPr>
        <p:spPr>
          <a:xfrm>
            <a:off x="530037" y="3549491"/>
            <a:ext cx="11212024" cy="1608196"/>
          </a:xfrm>
        </p:spPr>
        <p:txBody>
          <a:bodyPr>
            <a:normAutofit lnSpcReduction="10000"/>
          </a:bodyPr>
          <a:lstStyle/>
          <a:p>
            <a:r>
              <a:rPr lang="en-US" i="1" dirty="0"/>
              <a:t>This program is for development teams, customer service departments, delivery notification systems, or Field Fore Automation companies to create tickets and as they close those items they can mark them open, closed, under development and gives a workflow that allows the development manager to see the process for the overall project</a:t>
            </a:r>
            <a:endParaRPr lang="en-US" sz="2000" i="1" dirty="0"/>
          </a:p>
        </p:txBody>
      </p:sp>
      <p:sp>
        <p:nvSpPr>
          <p:cNvPr id="4" name="TextBox 3">
            <a:extLst>
              <a:ext uri="{FF2B5EF4-FFF2-40B4-BE49-F238E27FC236}">
                <a16:creationId xmlns:a16="http://schemas.microsoft.com/office/drawing/2014/main" id="{97EF3048-FA00-4FCE-B8A4-F9795B9BCCB6}"/>
              </a:ext>
            </a:extLst>
          </p:cNvPr>
          <p:cNvSpPr txBox="1"/>
          <p:nvPr/>
        </p:nvSpPr>
        <p:spPr>
          <a:xfrm>
            <a:off x="281170" y="-181552"/>
            <a:ext cx="12188932" cy="3016210"/>
          </a:xfrm>
          <a:prstGeom prst="rect">
            <a:avLst/>
          </a:prstGeom>
          <a:noFill/>
        </p:spPr>
        <p:txBody>
          <a:bodyPr wrap="square" rtlCol="0">
            <a:spAutoFit/>
          </a:bodyPr>
          <a:lstStyle/>
          <a:p>
            <a:pPr algn="ctr"/>
            <a:r>
              <a:rPr lang="en-US" sz="19000" b="1" dirty="0"/>
              <a:t>Trackin!T</a:t>
            </a:r>
          </a:p>
        </p:txBody>
      </p:sp>
      <p:sp>
        <p:nvSpPr>
          <p:cNvPr id="11" name="Rectangle: Diagonal Corners Snipped 10">
            <a:extLst>
              <a:ext uri="{FF2B5EF4-FFF2-40B4-BE49-F238E27FC236}">
                <a16:creationId xmlns:a16="http://schemas.microsoft.com/office/drawing/2014/main" id="{F2531E79-7218-4F80-A544-A802C7D9FE9C}"/>
              </a:ext>
            </a:extLst>
          </p:cNvPr>
          <p:cNvSpPr/>
          <p:nvPr/>
        </p:nvSpPr>
        <p:spPr>
          <a:xfrm flipV="1">
            <a:off x="49247" y="5843765"/>
            <a:ext cx="12101170" cy="933580"/>
          </a:xfrm>
          <a:prstGeom prst="snip2DiagRect">
            <a:avLst/>
          </a:prstGeom>
          <a:solidFill>
            <a:schemeClr val="tx1"/>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4F5B7AFB-3B6E-4EF1-B47A-6E3D98D29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700" y="5979516"/>
            <a:ext cx="4522754" cy="770834"/>
          </a:xfrm>
          <a:prstGeom prst="rect">
            <a:avLst/>
          </a:prstGeom>
        </p:spPr>
      </p:pic>
      <p:sp>
        <p:nvSpPr>
          <p:cNvPr id="9" name="Subtitle 2">
            <a:extLst>
              <a:ext uri="{FF2B5EF4-FFF2-40B4-BE49-F238E27FC236}">
                <a16:creationId xmlns:a16="http://schemas.microsoft.com/office/drawing/2014/main" id="{9DAC6EF5-82E2-4091-B434-F9E9459FCB49}"/>
              </a:ext>
            </a:extLst>
          </p:cNvPr>
          <p:cNvSpPr txBox="1">
            <a:spLocks/>
          </p:cNvSpPr>
          <p:nvPr/>
        </p:nvSpPr>
        <p:spPr>
          <a:xfrm>
            <a:off x="-4614" y="5944053"/>
            <a:ext cx="7529467" cy="4208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500" dirty="0">
                <a:solidFill>
                  <a:schemeClr val="bg1"/>
                </a:solidFill>
              </a:rPr>
              <a:t>Project designed by </a:t>
            </a:r>
          </a:p>
        </p:txBody>
      </p:sp>
      <p:sp>
        <p:nvSpPr>
          <p:cNvPr id="14" name="TextBox 13">
            <a:extLst>
              <a:ext uri="{FF2B5EF4-FFF2-40B4-BE49-F238E27FC236}">
                <a16:creationId xmlns:a16="http://schemas.microsoft.com/office/drawing/2014/main" id="{20FF28B1-C6B8-4398-9B31-7DDFC482416D}"/>
              </a:ext>
            </a:extLst>
          </p:cNvPr>
          <p:cNvSpPr txBox="1"/>
          <p:nvPr/>
        </p:nvSpPr>
        <p:spPr>
          <a:xfrm>
            <a:off x="530036" y="2073172"/>
            <a:ext cx="11661963" cy="1246495"/>
          </a:xfrm>
          <a:prstGeom prst="rect">
            <a:avLst/>
          </a:prstGeom>
          <a:noFill/>
        </p:spPr>
        <p:txBody>
          <a:bodyPr wrap="square" rtlCol="0">
            <a:spAutoFit/>
          </a:bodyPr>
          <a:lstStyle/>
          <a:p>
            <a:pPr algn="ctr"/>
            <a:r>
              <a:rPr lang="en-US" sz="7500" b="1" dirty="0"/>
              <a:t>Management System</a:t>
            </a:r>
          </a:p>
        </p:txBody>
      </p:sp>
    </p:spTree>
    <p:extLst>
      <p:ext uri="{BB962C8B-B14F-4D97-AF65-F5344CB8AC3E}">
        <p14:creationId xmlns:p14="http://schemas.microsoft.com/office/powerpoint/2010/main" val="374423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Size</a:t>
            </a:r>
          </a:p>
          <a:p>
            <a:pPr marL="285750" indent="-285750">
              <a:buFont typeface="Wingdings" panose="05000000000000000000" pitchFamily="2" charset="2"/>
              <a:buChar char="q"/>
            </a:pPr>
            <a:r>
              <a:rPr lang="en-US" dirty="0">
                <a:solidFill>
                  <a:schemeClr val="bg1"/>
                </a:solidFill>
              </a:rPr>
              <a:t>Change to 1135, 610</a:t>
            </a:r>
          </a:p>
          <a:p>
            <a:pPr marL="285750" indent="-285750">
              <a:buFont typeface="Wingdings" panose="05000000000000000000" pitchFamily="2" charset="2"/>
              <a:buChar char="q"/>
            </a:pPr>
            <a:r>
              <a:rPr lang="en-US" dirty="0">
                <a:solidFill>
                  <a:schemeClr val="bg1"/>
                </a:solidFill>
              </a:rPr>
              <a:t>This is in pixels</a:t>
            </a:r>
          </a:p>
        </p:txBody>
      </p:sp>
      <p:pic>
        <p:nvPicPr>
          <p:cNvPr id="3" name="Picture 2" descr="A screenshot of a computer screen&#10;&#10;Description automatically generated">
            <a:extLst>
              <a:ext uri="{FF2B5EF4-FFF2-40B4-BE49-F238E27FC236}">
                <a16:creationId xmlns:a16="http://schemas.microsoft.com/office/drawing/2014/main" id="{76C6D251-8BC9-4C45-B953-217ADD06A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49265"/>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234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7625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Add Label and Text Box</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lblEmail</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Email</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txtEmail</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29A50CC-3891-49D3-8F41-E46BF6B12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2891625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4949538"/>
          </a:xfrm>
        </p:spPr>
        <p:txBody>
          <a:bodyPr>
            <a:normAutofit fontScale="925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Username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lblPassword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Password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txtPassword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63BE236-9B77-46F4-B850-857A1C8B7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568650"/>
            <a:ext cx="8039580" cy="4044706"/>
          </a:xfrm>
          <a:prstGeom prst="rect">
            <a:avLst/>
          </a:prstGeom>
        </p:spPr>
      </p:pic>
    </p:spTree>
    <p:extLst>
      <p:ext uri="{BB962C8B-B14F-4D97-AF65-F5344CB8AC3E}">
        <p14:creationId xmlns:p14="http://schemas.microsoft.com/office/powerpoint/2010/main" val="237766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5096238"/>
          </a:xfrm>
        </p:spPr>
        <p:txBody>
          <a:bodyPr>
            <a:normAutofit fontScale="70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Phone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MaxLength</a:t>
            </a:r>
            <a:r>
              <a:rPr lang="en-US" dirty="0">
                <a:solidFill>
                  <a:schemeClr val="bg1"/>
                </a:solidFill>
              </a:rPr>
              <a:t> to: </a:t>
            </a:r>
            <a:r>
              <a:rPr lang="en-US" b="1" u="sng" dirty="0">
                <a:solidFill>
                  <a:schemeClr val="bg1"/>
                </a:solidFill>
              </a:rPr>
              <a:t>15</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Address</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Multiline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Resize the textbox</a:t>
            </a:r>
          </a:p>
        </p:txBody>
      </p:sp>
      <p:pic>
        <p:nvPicPr>
          <p:cNvPr id="5" name="Picture 4" descr="A screenshot of a computer screen&#10;&#10;Description automatically generated">
            <a:extLst>
              <a:ext uri="{FF2B5EF4-FFF2-40B4-BE49-F238E27FC236}">
                <a16:creationId xmlns:a16="http://schemas.microsoft.com/office/drawing/2014/main" id="{CC791BFA-6C01-4273-A516-29564EF0E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20" y="1410380"/>
            <a:ext cx="8024732" cy="4037236"/>
          </a:xfrm>
          <a:prstGeom prst="rect">
            <a:avLst/>
          </a:prstGeom>
        </p:spPr>
      </p:pic>
    </p:spTree>
    <p:extLst>
      <p:ext uri="{BB962C8B-B14F-4D97-AF65-F5344CB8AC3E}">
        <p14:creationId xmlns:p14="http://schemas.microsoft.com/office/powerpoint/2010/main" val="4236558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btnAdd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to ADD</a:t>
            </a:r>
          </a:p>
          <a:p>
            <a:pPr marL="285750" indent="-285750">
              <a:buFont typeface="Wingdings" panose="05000000000000000000" pitchFamily="2" charset="2"/>
              <a:buChar char="q"/>
            </a:pPr>
            <a:r>
              <a:rPr lang="en-US" dirty="0" err="1">
                <a:solidFill>
                  <a:schemeClr val="bg1"/>
                </a:solidFill>
              </a:rPr>
              <a:t>FlatStyle</a:t>
            </a:r>
            <a:r>
              <a:rPr lang="en-US" dirty="0">
                <a:solidFill>
                  <a:schemeClr val="bg1"/>
                </a:solidFill>
              </a:rPr>
              <a:t> to: Flat</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BackColor</a:t>
            </a:r>
            <a:r>
              <a:rPr lang="en-US" dirty="0">
                <a:solidFill>
                  <a:schemeClr val="bg1"/>
                </a:solidFill>
              </a:rPr>
              <a:t> to: Green</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ForeColor</a:t>
            </a:r>
            <a:r>
              <a:rPr lang="en-US" dirty="0">
                <a:solidFill>
                  <a:schemeClr val="bg1"/>
                </a:solidFill>
              </a:rPr>
              <a:t> to: Control</a:t>
            </a:r>
          </a:p>
          <a:p>
            <a:pPr marL="285750" indent="-285750">
              <a:buFont typeface="Wingdings" panose="05000000000000000000" pitchFamily="2" charset="2"/>
              <a:buChar char="q"/>
            </a:pPr>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Segoe UI, </a:t>
            </a:r>
            <a:r>
              <a:rPr lang="en-US" dirty="0" err="1">
                <a:solidFill>
                  <a:schemeClr val="bg1"/>
                </a:solidFill>
              </a:rPr>
              <a:t>SemiBold</a:t>
            </a:r>
            <a:r>
              <a:rPr lang="en-US" dirty="0">
                <a:solidFill>
                  <a:schemeClr val="bg1"/>
                </a:solidFill>
              </a:rPr>
              <a:t>, 10</a:t>
            </a:r>
          </a:p>
        </p:txBody>
      </p:sp>
      <p:pic>
        <p:nvPicPr>
          <p:cNvPr id="3" name="Picture 2" descr="A screenshot of a computer screen&#10;&#10;Description automatically generated">
            <a:extLst>
              <a:ext uri="{FF2B5EF4-FFF2-40B4-BE49-F238E27FC236}">
                <a16:creationId xmlns:a16="http://schemas.microsoft.com/office/drawing/2014/main" id="{40650ECB-E39C-45C8-8C1D-19DDA7398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06645"/>
            <a:ext cx="8039580" cy="4044706"/>
          </a:xfrm>
          <a:prstGeom prst="rect">
            <a:avLst/>
          </a:prstGeom>
        </p:spPr>
      </p:pic>
    </p:spTree>
    <p:extLst>
      <p:ext uri="{BB962C8B-B14F-4D97-AF65-F5344CB8AC3E}">
        <p14:creationId xmlns:p14="http://schemas.microsoft.com/office/powerpoint/2010/main" val="3848527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More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a:t>
            </a:r>
          </a:p>
          <a:p>
            <a:pPr marL="285750" indent="-285750">
              <a:buFont typeface="Wingdings" panose="05000000000000000000" pitchFamily="2" charset="2"/>
              <a:buChar char="q"/>
            </a:pPr>
            <a:r>
              <a:rPr lang="en-US" dirty="0">
                <a:solidFill>
                  <a:schemeClr val="bg1"/>
                </a:solidFill>
              </a:rPr>
              <a:t>Do this 3 more times</a:t>
            </a:r>
          </a:p>
        </p:txBody>
      </p:sp>
      <p:pic>
        <p:nvPicPr>
          <p:cNvPr id="3" name="Picture 2" descr="A screenshot of a computer screen&#10;&#10;Description automatically generated">
            <a:extLst>
              <a:ext uri="{FF2B5EF4-FFF2-40B4-BE49-F238E27FC236}">
                <a16:creationId xmlns:a16="http://schemas.microsoft.com/office/drawing/2014/main" id="{2F21B364-A59C-4BCD-B0E7-C61784DDF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3644266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Alter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other buttons</a:t>
            </a:r>
          </a:p>
          <a:p>
            <a:pPr marL="285750" indent="-285750">
              <a:buFont typeface="Wingdings" panose="05000000000000000000" pitchFamily="2" charset="2"/>
              <a:buChar char="q"/>
            </a:pPr>
            <a:r>
              <a:rPr lang="en-US" dirty="0">
                <a:solidFill>
                  <a:schemeClr val="bg1"/>
                </a:solidFill>
              </a:rPr>
              <a:t>Rename bindings to:</a:t>
            </a:r>
          </a:p>
          <a:p>
            <a:pPr marL="285750" indent="-285750">
              <a:buFont typeface="Wingdings" panose="05000000000000000000" pitchFamily="2" charset="2"/>
              <a:buChar char="q"/>
            </a:pPr>
            <a:r>
              <a:rPr lang="en-US" dirty="0" err="1">
                <a:solidFill>
                  <a:schemeClr val="bg1"/>
                </a:solidFill>
              </a:rPr>
              <a:t>btnUpdate</a:t>
            </a:r>
            <a:r>
              <a:rPr lang="en-US" dirty="0">
                <a:solidFill>
                  <a:schemeClr val="bg1"/>
                </a:solidFill>
              </a:rPr>
              <a:t>, </a:t>
            </a:r>
            <a:r>
              <a:rPr lang="en-US" dirty="0" err="1">
                <a:solidFill>
                  <a:schemeClr val="bg1"/>
                </a:solidFill>
              </a:rPr>
              <a:t>btnDelete</a:t>
            </a:r>
            <a:r>
              <a:rPr lang="en-US" dirty="0">
                <a:solidFill>
                  <a:schemeClr val="bg1"/>
                </a:solidFill>
              </a:rPr>
              <a:t>, </a:t>
            </a:r>
            <a:r>
              <a:rPr lang="en-US" dirty="0" err="1">
                <a:solidFill>
                  <a:schemeClr val="bg1"/>
                </a:solidFill>
              </a:rPr>
              <a:t>btnClear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Back Colors:</a:t>
            </a:r>
          </a:p>
          <a:p>
            <a:pPr marL="285750" indent="-285750">
              <a:buFont typeface="Wingdings" panose="05000000000000000000" pitchFamily="2" charset="2"/>
              <a:buChar char="q"/>
            </a:pPr>
            <a:r>
              <a:rPr lang="en-US" dirty="0">
                <a:solidFill>
                  <a:schemeClr val="bg1"/>
                </a:solidFill>
              </a:rPr>
              <a:t>Teal, Crimson, </a:t>
            </a:r>
            <a:r>
              <a:rPr lang="en-US" dirty="0" err="1">
                <a:solidFill>
                  <a:schemeClr val="bg1"/>
                </a:solidFill>
              </a:rPr>
              <a:t>DarkGoldenrod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Names:</a:t>
            </a:r>
          </a:p>
          <a:p>
            <a:pPr marL="285750" indent="-285750">
              <a:buFont typeface="Wingdings" panose="05000000000000000000" pitchFamily="2" charset="2"/>
              <a:buChar char="q"/>
            </a:pPr>
            <a:r>
              <a:rPr lang="en-US" dirty="0">
                <a:solidFill>
                  <a:schemeClr val="bg1"/>
                </a:solidFill>
              </a:rPr>
              <a:t>UPDATE, DELETE, CLEAR</a:t>
            </a:r>
          </a:p>
        </p:txBody>
      </p:sp>
      <p:pic>
        <p:nvPicPr>
          <p:cNvPr id="3" name="Picture 2" descr="A screenshot of a computer screen&#10;&#10;Description automatically generated">
            <a:extLst>
              <a:ext uri="{FF2B5EF4-FFF2-40B4-BE49-F238E27FC236}">
                <a16:creationId xmlns:a16="http://schemas.microsoft.com/office/drawing/2014/main" id="{7AD1091E-6595-435E-AA99-A73608A8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501" y="1572385"/>
            <a:ext cx="8024732" cy="4037236"/>
          </a:xfrm>
          <a:prstGeom prst="rect">
            <a:avLst/>
          </a:prstGeom>
        </p:spPr>
      </p:pic>
    </p:spTree>
    <p:extLst>
      <p:ext uri="{BB962C8B-B14F-4D97-AF65-F5344CB8AC3E}">
        <p14:creationId xmlns:p14="http://schemas.microsoft.com/office/powerpoint/2010/main" val="1225839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View Grid</a:t>
            </a:r>
          </a:p>
          <a:p>
            <a:pPr marL="285750" indent="-285750">
              <a:buFont typeface="Wingdings" panose="05000000000000000000" pitchFamily="2" charset="2"/>
              <a:buChar char="q"/>
            </a:pPr>
            <a:r>
              <a:rPr lang="en-US" dirty="0">
                <a:solidFill>
                  <a:schemeClr val="bg1"/>
                </a:solidFill>
              </a:rPr>
              <a:t>Drag and drop a data grid view</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dvgUsers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35A48448-AA87-4D61-923B-F67F904EC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spTree>
    <p:extLst>
      <p:ext uri="{BB962C8B-B14F-4D97-AF65-F5344CB8AC3E}">
        <p14:creationId xmlns:p14="http://schemas.microsoft.com/office/powerpoint/2010/main" val="1719508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Search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full name label and text box</a:t>
            </a:r>
          </a:p>
          <a:p>
            <a:pPr marL="285750" indent="-285750">
              <a:buFont typeface="Wingdings" panose="05000000000000000000" pitchFamily="2" charset="2"/>
              <a:buChar char="q"/>
            </a:pPr>
            <a:r>
              <a:rPr lang="en-US" dirty="0">
                <a:solidFill>
                  <a:schemeClr val="bg1"/>
                </a:solidFill>
              </a:rPr>
              <a:t>Paste above the DVG and change the:</a:t>
            </a:r>
          </a:p>
          <a:p>
            <a:pPr marL="285750" indent="-285750">
              <a:buFont typeface="Wingdings" panose="05000000000000000000" pitchFamily="2" charset="2"/>
              <a:buChar char="q"/>
            </a:pPr>
            <a:r>
              <a:rPr lang="en-US" dirty="0">
                <a:solidFill>
                  <a:schemeClr val="bg1"/>
                </a:solidFill>
              </a:rPr>
              <a:t>Binding name to: </a:t>
            </a:r>
            <a:r>
              <a:rPr lang="en-US" dirty="0" err="1">
                <a:solidFill>
                  <a:schemeClr val="bg1"/>
                </a:solidFill>
              </a:rPr>
              <a:t>lblSearch</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Text Name: Search</a:t>
            </a:r>
          </a:p>
          <a:p>
            <a:pPr marL="285750" indent="-285750">
              <a:buFont typeface="Wingdings" panose="05000000000000000000" pitchFamily="2" charset="2"/>
              <a:buChar char="q"/>
            </a:pPr>
            <a:r>
              <a:rPr lang="en-US" dirty="0">
                <a:solidFill>
                  <a:schemeClr val="bg1"/>
                </a:solidFill>
              </a:rPr>
              <a:t>Text binding name: </a:t>
            </a:r>
            <a:r>
              <a:rPr lang="en-US" dirty="0" err="1">
                <a:solidFill>
                  <a:schemeClr val="bg1"/>
                </a:solidFill>
              </a:rPr>
              <a:t>txtSearch</a:t>
            </a:r>
            <a:r>
              <a:rPr lang="en-US" dirty="0">
                <a:solidFill>
                  <a:schemeClr val="bg1"/>
                </a:solidFill>
              </a:rPr>
              <a:t>: </a:t>
            </a:r>
          </a:p>
        </p:txBody>
      </p:sp>
      <p:pic>
        <p:nvPicPr>
          <p:cNvPr id="3" name="Picture 2" descr="A screenshot of a computer screen&#10;&#10;Description automatically generated">
            <a:extLst>
              <a:ext uri="{FF2B5EF4-FFF2-40B4-BE49-F238E27FC236}">
                <a16:creationId xmlns:a16="http://schemas.microsoft.com/office/drawing/2014/main" id="{1DCE6C72-0436-4965-AFA6-978B9B21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406645"/>
            <a:ext cx="8039580" cy="4044706"/>
          </a:xfrm>
          <a:prstGeom prst="rect">
            <a:avLst/>
          </a:prstGeom>
        </p:spPr>
      </p:pic>
    </p:spTree>
    <p:extLst>
      <p:ext uri="{BB962C8B-B14F-4D97-AF65-F5344CB8AC3E}">
        <p14:creationId xmlns:p14="http://schemas.microsoft.com/office/powerpoint/2010/main" val="39144756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Form Starting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Form </a:t>
            </a:r>
          </a:p>
          <a:p>
            <a:pPr marL="285750" indent="-285750">
              <a:buFont typeface="Wingdings" panose="05000000000000000000" pitchFamily="2" charset="2"/>
              <a:buChar char="q"/>
            </a:pPr>
            <a:r>
              <a:rPr lang="en-US" dirty="0" err="1">
                <a:solidFill>
                  <a:schemeClr val="bg1"/>
                </a:solidFill>
              </a:rPr>
              <a:t>StartPosition</a:t>
            </a:r>
            <a:r>
              <a:rPr lang="en-US" dirty="0">
                <a:solidFill>
                  <a:schemeClr val="bg1"/>
                </a:solidFill>
              </a:rPr>
              <a:t> to:</a:t>
            </a:r>
          </a:p>
          <a:p>
            <a:pPr marL="285750" indent="-285750">
              <a:buFont typeface="Wingdings" panose="05000000000000000000" pitchFamily="2" charset="2"/>
              <a:buChar char="q"/>
            </a:pPr>
            <a:r>
              <a:rPr lang="en-US" dirty="0" err="1">
                <a:solidFill>
                  <a:schemeClr val="bg1"/>
                </a:solidFill>
              </a:rPr>
              <a:t>CenterScreen</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B70F65A-426B-403E-8C75-06380C71F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233320"/>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53177"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043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Page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Page</a:t>
            </a:r>
          </a:p>
          <a:p>
            <a:pPr marL="285750" indent="-285750">
              <a:buFont typeface="Wingdings" panose="05000000000000000000" pitchFamily="2" charset="2"/>
              <a:buChar char="q"/>
            </a:pPr>
            <a:r>
              <a:rPr lang="en-US" dirty="0">
                <a:solidFill>
                  <a:schemeClr val="bg1"/>
                </a:solidFill>
              </a:rPr>
              <a:t>Double Click on User Name</a:t>
            </a:r>
          </a:p>
        </p:txBody>
      </p:sp>
      <p:pic>
        <p:nvPicPr>
          <p:cNvPr id="6" name="Picture 5" descr="A screenshot of a computer screen&#10;&#10;Description automatically generated">
            <a:extLst>
              <a:ext uri="{FF2B5EF4-FFF2-40B4-BE49-F238E27FC236}">
                <a16:creationId xmlns:a16="http://schemas.microsoft.com/office/drawing/2014/main" id="{AF30BB4F-3B72-4B75-934D-0870B398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08" y="1464102"/>
            <a:ext cx="8022518" cy="403612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16260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6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2" name="Picture 1">
            <a:extLst>
              <a:ext uri="{FF2B5EF4-FFF2-40B4-BE49-F238E27FC236}">
                <a16:creationId xmlns:a16="http://schemas.microsoft.com/office/drawing/2014/main" id="{A6C4E3E5-AF29-424D-A67D-B62BC6DBAED3}"/>
              </a:ext>
            </a:extLst>
          </p:cNvPr>
          <p:cNvPicPr>
            <a:picLocks noChangeAspect="1"/>
          </p:cNvPicPr>
          <p:nvPr/>
        </p:nvPicPr>
        <p:blipFill rotWithShape="1">
          <a:blip r:embed="rId2"/>
          <a:srcRect l="36427" t="19710" r="1028" b="23479"/>
          <a:stretch/>
        </p:blipFill>
        <p:spPr>
          <a:xfrm>
            <a:off x="4294118" y="1238966"/>
            <a:ext cx="7701132" cy="447686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482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4569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Form</a:t>
            </a:r>
          </a:p>
          <a:p>
            <a:pPr marL="285750" indent="-285750">
              <a:buFont typeface="Wingdings" panose="05000000000000000000" pitchFamily="2" charset="2"/>
              <a:buChar char="q"/>
            </a:pPr>
            <a:r>
              <a:rPr lang="en-US" dirty="0">
                <a:solidFill>
                  <a:schemeClr val="bg1"/>
                </a:solidFill>
              </a:rPr>
              <a:t>Insert the following code:</a:t>
            </a:r>
          </a:p>
        </p:txBody>
      </p:sp>
      <p:pic>
        <p:nvPicPr>
          <p:cNvPr id="3" name="Picture 2" descr="A screenshot of a computer screen&#10;&#10;Description automatically generated">
            <a:extLst>
              <a:ext uri="{FF2B5EF4-FFF2-40B4-BE49-F238E27FC236}">
                <a16:creationId xmlns:a16="http://schemas.microsoft.com/office/drawing/2014/main" id="{7B07539B-FD9A-48EE-9771-E3EDFE95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849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99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Location: 1135, 610</a:t>
            </a:r>
          </a:p>
          <a:p>
            <a:pPr marL="285750" indent="-285750">
              <a:buFont typeface="Wingdings" panose="05000000000000000000" pitchFamily="2" charset="2"/>
              <a:buChar char="q"/>
            </a:pPr>
            <a:r>
              <a:rPr lang="en-US" dirty="0">
                <a:solidFill>
                  <a:schemeClr val="bg1"/>
                </a:solidFill>
              </a:rPr>
              <a:t>Size: 35, 35</a:t>
            </a:r>
          </a:p>
          <a:p>
            <a:pPr marL="285750" indent="-285750">
              <a:buFont typeface="Wingdings" panose="05000000000000000000" pitchFamily="2" charset="2"/>
              <a:buChar char="q"/>
            </a:pPr>
            <a:r>
              <a:rPr lang="en-US" dirty="0">
                <a:solidFill>
                  <a:schemeClr val="bg1"/>
                </a:solidFill>
              </a:rPr>
              <a:t>Change to </a:t>
            </a: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Import Close Icon</a:t>
            </a:r>
          </a:p>
        </p:txBody>
      </p:sp>
      <p:pic>
        <p:nvPicPr>
          <p:cNvPr id="3" name="Picture 2" descr="A screenshot of a computer&#10;&#10;Description automatically generated">
            <a:extLst>
              <a:ext uri="{FF2B5EF4-FFF2-40B4-BE49-F238E27FC236}">
                <a16:creationId xmlns:a16="http://schemas.microsoft.com/office/drawing/2014/main" id="{36D8BF4C-213A-497D-A300-BE1788C83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445490" y="142199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9009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Function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function to Button</a:t>
            </a:r>
          </a:p>
          <a:p>
            <a:pPr marL="285750" indent="-285750">
              <a:buFont typeface="Wingdings" panose="05000000000000000000" pitchFamily="2" charset="2"/>
              <a:buChar char="q"/>
            </a:pPr>
            <a:r>
              <a:rPr lang="en-US" dirty="0">
                <a:solidFill>
                  <a:schemeClr val="bg1"/>
                </a:solidFill>
              </a:rPr>
              <a:t>Double Click on Icon</a:t>
            </a:r>
          </a:p>
        </p:txBody>
      </p:sp>
      <p:pic>
        <p:nvPicPr>
          <p:cNvPr id="3" name="Picture 2" descr="A screenshot of a cell phone&#10;&#10;Description automatically generated">
            <a:extLst>
              <a:ext uri="{FF2B5EF4-FFF2-40B4-BE49-F238E27FC236}">
                <a16:creationId xmlns:a16="http://schemas.microsoft.com/office/drawing/2014/main" id="{BAE8BFC6-449E-4FC1-ABC6-16D2D33F1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770" y="1464102"/>
            <a:ext cx="4083432" cy="417498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256172" y="22721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613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shot of a computer screen&#10;&#10;Description automatically generated">
            <a:extLst>
              <a:ext uri="{FF2B5EF4-FFF2-40B4-BE49-F238E27FC236}">
                <a16:creationId xmlns:a16="http://schemas.microsoft.com/office/drawing/2014/main" id="{2683062E-1EA3-42D2-AD1B-57FA5AE17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3681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712207" y="286002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659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highlight>
                  <a:srgbClr val="FFFF00"/>
                </a:highlight>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715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7819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916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133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8169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88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Menu Strip</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MenuStrip</a:t>
            </a:r>
            <a:r>
              <a:rPr lang="en-US" dirty="0">
                <a:solidFill>
                  <a:schemeClr val="bg1"/>
                </a:solidFill>
              </a:rPr>
              <a:t> from the Toolbox and drag it to the top of left of the window</a:t>
            </a:r>
          </a:p>
        </p:txBody>
      </p:sp>
      <p:pic>
        <p:nvPicPr>
          <p:cNvPr id="5" name="Picture 4" descr="A screenshot of a computer screen&#10;&#10;Description automatically generated">
            <a:extLst>
              <a:ext uri="{FF2B5EF4-FFF2-40B4-BE49-F238E27FC236}">
                <a16:creationId xmlns:a16="http://schemas.microsoft.com/office/drawing/2014/main" id="{DAE9FE80-9D82-498C-AF76-3A1C9ED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869859" y="191718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86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6229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5766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1975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4178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837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6292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7018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6479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A749482F-A91F-476F-971E-FBBA60832170}"/>
              </a:ext>
            </a:extLst>
          </p:cNvPr>
          <p:cNvPicPr>
            <a:picLocks noChangeAspect="1"/>
          </p:cNvPicPr>
          <p:nvPr/>
        </p:nvPicPr>
        <p:blipFill rotWithShape="1">
          <a:blip r:embed="rId3">
            <a:extLst>
              <a:ext uri="{28A0092B-C50C-407E-A947-70E740481C1C}">
                <a14:useLocalDpi xmlns:a14="http://schemas.microsoft.com/office/drawing/2010/main" val="0"/>
              </a:ext>
            </a:extLst>
          </a:blip>
          <a:srcRect l="6147" t="12088" r="34180" b="24720"/>
          <a:stretch/>
        </p:blipFill>
        <p:spPr>
          <a:xfrm>
            <a:off x="55624" y="-5919"/>
            <a:ext cx="11885239" cy="6226837"/>
          </a:xfrm>
          <a:prstGeom prst="rect">
            <a:avLst/>
          </a:prstGeom>
        </p:spPr>
      </p:pic>
    </p:spTree>
    <p:extLst>
      <p:ext uri="{BB962C8B-B14F-4D97-AF65-F5344CB8AC3E}">
        <p14:creationId xmlns:p14="http://schemas.microsoft.com/office/powerpoint/2010/main" val="42818125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pic>
        <p:nvPicPr>
          <p:cNvPr id="6" name="Picture 5" descr="A screenshot of a cell phone&#10;&#10;Description automatically generated">
            <a:extLst>
              <a:ext uri="{FF2B5EF4-FFF2-40B4-BE49-F238E27FC236}">
                <a16:creationId xmlns:a16="http://schemas.microsoft.com/office/drawing/2014/main" id="{2192DD4F-F9E9-4839-9A16-D59E6720F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601"/>
            <a:ext cx="12192000" cy="5588798"/>
          </a:xfrm>
          <a:prstGeom prst="rect">
            <a:avLst/>
          </a:prstGeom>
        </p:spPr>
      </p:pic>
    </p:spTree>
    <p:extLst>
      <p:ext uri="{BB962C8B-B14F-4D97-AF65-F5344CB8AC3E}">
        <p14:creationId xmlns:p14="http://schemas.microsoft.com/office/powerpoint/2010/main" val="2192451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Names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Type in the new text box </a:t>
            </a:r>
          </a:p>
          <a:p>
            <a:pPr marL="285750" indent="-285750">
              <a:buFont typeface="Wingdings" panose="05000000000000000000" pitchFamily="2" charset="2"/>
              <a:buChar char="q"/>
            </a:pPr>
            <a:r>
              <a:rPr lang="en-US" dirty="0">
                <a:solidFill>
                  <a:schemeClr val="bg1"/>
                </a:solidFill>
              </a:rPr>
              <a:t>Users</a:t>
            </a:r>
          </a:p>
          <a:p>
            <a:pPr marL="285750" indent="-285750">
              <a:buFont typeface="Wingdings" panose="05000000000000000000" pitchFamily="2" charset="2"/>
              <a:buChar char="q"/>
            </a:pPr>
            <a:r>
              <a:rPr lang="en-US" dirty="0">
                <a:solidFill>
                  <a:schemeClr val="bg1"/>
                </a:solidFill>
              </a:rPr>
              <a:t>Then add another</a:t>
            </a:r>
          </a:p>
          <a:p>
            <a:pPr marL="285750" indent="-285750">
              <a:buFont typeface="Wingdings" panose="05000000000000000000" pitchFamily="2" charset="2"/>
              <a:buChar char="q"/>
            </a:pPr>
            <a:r>
              <a:rPr lang="en-US" dirty="0">
                <a:solidFill>
                  <a:schemeClr val="bg1"/>
                </a:solidFill>
              </a:rPr>
              <a:t>Called Admin</a:t>
            </a:r>
          </a:p>
        </p:txBody>
      </p:sp>
      <p:pic>
        <p:nvPicPr>
          <p:cNvPr id="3" name="Picture 2" descr="A screenshot of a computer screen&#10;&#10;Description automatically generated">
            <a:extLst>
              <a:ext uri="{FF2B5EF4-FFF2-40B4-BE49-F238E27FC236}">
                <a16:creationId xmlns:a16="http://schemas.microsoft.com/office/drawing/2014/main" id="{5BB34DD8-CFC1-41E3-8DE1-81C03221C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143514"/>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03192" y="12548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4734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sp>
        <p:nvSpPr>
          <p:cNvPr id="3" name="Rectangle 2">
            <a:extLst>
              <a:ext uri="{FF2B5EF4-FFF2-40B4-BE49-F238E27FC236}">
                <a16:creationId xmlns:a16="http://schemas.microsoft.com/office/drawing/2014/main" id="{E9DA446A-13A8-4597-AA2B-5617116A819C}"/>
              </a:ext>
            </a:extLst>
          </p:cNvPr>
          <p:cNvSpPr/>
          <p:nvPr/>
        </p:nvSpPr>
        <p:spPr>
          <a:xfrm>
            <a:off x="4823097" y="5633994"/>
            <a:ext cx="6096000" cy="1200329"/>
          </a:xfrm>
          <a:prstGeom prst="rect">
            <a:avLst/>
          </a:prstGeom>
        </p:spPr>
        <p:txBody>
          <a:bodyPr>
            <a:spAutoFit/>
          </a:bodyPr>
          <a:lstStyle/>
          <a:p>
            <a:r>
              <a:rPr lang="en-US" dirty="0"/>
              <a:t>preview.codecanyon.net/item/recipe-builder-user-management-system/</a:t>
            </a:r>
            <a:r>
              <a:rPr lang="en-US" dirty="0" err="1"/>
              <a:t>full_screen_preview</a:t>
            </a:r>
            <a:r>
              <a:rPr lang="en-US" dirty="0"/>
              <a:t>/17527249?_ga=2.230619996.1592419295.1594669034-1210016305.1594668803</a:t>
            </a:r>
          </a:p>
        </p:txBody>
      </p:sp>
      <p:pic>
        <p:nvPicPr>
          <p:cNvPr id="7" name="Picture 6" descr="A screenshot of a social media post&#10;&#10;Description automatically generated">
            <a:extLst>
              <a:ext uri="{FF2B5EF4-FFF2-40B4-BE49-F238E27FC236}">
                <a16:creationId xmlns:a16="http://schemas.microsoft.com/office/drawing/2014/main" id="{CD7D2BB8-01A3-4CE7-83C1-F38395102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22"/>
            <a:ext cx="12192000" cy="5303102"/>
          </a:xfrm>
          <a:prstGeom prst="rect">
            <a:avLst/>
          </a:prstGeom>
        </p:spPr>
      </p:pic>
    </p:spTree>
    <p:extLst>
      <p:ext uri="{BB962C8B-B14F-4D97-AF65-F5344CB8AC3E}">
        <p14:creationId xmlns:p14="http://schemas.microsoft.com/office/powerpoint/2010/main" val="27910439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D7369AE-DF0E-44D5-98A1-99BD26F8A339}"/>
              </a:ext>
            </a:extLst>
          </p:cNvPr>
          <p:cNvSpPr/>
          <p:nvPr/>
        </p:nvSpPr>
        <p:spPr>
          <a:xfrm>
            <a:off x="4502402" y="444360"/>
            <a:ext cx="6096000" cy="646331"/>
          </a:xfrm>
          <a:prstGeom prst="rect">
            <a:avLst/>
          </a:prstGeom>
        </p:spPr>
        <p:txBody>
          <a:bodyPr>
            <a:spAutoFit/>
          </a:bodyPr>
          <a:lstStyle/>
          <a:p>
            <a:r>
              <a:rPr lang="en-US" dirty="0"/>
              <a:t>codecanyon.net/item/recipe-builder-user-management-system/17527249</a:t>
            </a:r>
          </a:p>
        </p:txBody>
      </p:sp>
      <p:sp>
        <p:nvSpPr>
          <p:cNvPr id="6" name="Rectangle 5">
            <a:extLst>
              <a:ext uri="{FF2B5EF4-FFF2-40B4-BE49-F238E27FC236}">
                <a16:creationId xmlns:a16="http://schemas.microsoft.com/office/drawing/2014/main" id="{53B7BC01-47C7-4672-9BED-E6EB834FD4E2}"/>
              </a:ext>
            </a:extLst>
          </p:cNvPr>
          <p:cNvSpPr/>
          <p:nvPr/>
        </p:nvSpPr>
        <p:spPr>
          <a:xfrm>
            <a:off x="4398433" y="1513617"/>
            <a:ext cx="6096000" cy="646331"/>
          </a:xfrm>
          <a:prstGeom prst="rect">
            <a:avLst/>
          </a:prstGeom>
        </p:spPr>
        <p:txBody>
          <a:bodyPr>
            <a:spAutoFit/>
          </a:bodyPr>
          <a:lstStyle/>
          <a:p>
            <a:r>
              <a:rPr lang="en-US" dirty="0"/>
              <a:t>codecanyon.net/item/project-box-team-management-tool/8103343?s_rank=13</a:t>
            </a:r>
          </a:p>
        </p:txBody>
      </p:sp>
    </p:spTree>
    <p:extLst>
      <p:ext uri="{BB962C8B-B14F-4D97-AF65-F5344CB8AC3E}">
        <p14:creationId xmlns:p14="http://schemas.microsoft.com/office/powerpoint/2010/main" val="26146690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person standing in front of a computer&#10;&#10;Description automatically generated">
            <a:extLst>
              <a:ext uri="{FF2B5EF4-FFF2-40B4-BE49-F238E27FC236}">
                <a16:creationId xmlns:a16="http://schemas.microsoft.com/office/drawing/2014/main" id="{14B826D3-DB26-4FB0-A69A-730AC7179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
            <a:ext cx="12188952" cy="6847220"/>
          </a:xfrm>
          <a:prstGeom prst="rect">
            <a:avLst/>
          </a:prstGeom>
        </p:spPr>
      </p:pic>
    </p:spTree>
    <p:extLst>
      <p:ext uri="{BB962C8B-B14F-4D97-AF65-F5344CB8AC3E}">
        <p14:creationId xmlns:p14="http://schemas.microsoft.com/office/powerpoint/2010/main" val="6456512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5" name="Picture 4" descr="A screenshot of a cell phone&#10;&#10;Description automatically generated">
            <a:extLst>
              <a:ext uri="{FF2B5EF4-FFF2-40B4-BE49-F238E27FC236}">
                <a16:creationId xmlns:a16="http://schemas.microsoft.com/office/drawing/2014/main" id="{305BFD33-B556-49C5-9E51-88E99A0F3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3"/>
            <a:ext cx="11941483" cy="6849414"/>
          </a:xfrm>
          <a:prstGeom prst="rect">
            <a:avLst/>
          </a:prstGeom>
        </p:spPr>
      </p:pic>
      <p:sp>
        <p:nvSpPr>
          <p:cNvPr id="6" name="TextBox 5">
            <a:extLst>
              <a:ext uri="{FF2B5EF4-FFF2-40B4-BE49-F238E27FC236}">
                <a16:creationId xmlns:a16="http://schemas.microsoft.com/office/drawing/2014/main" id="{57CB84C5-4647-4F27-9E17-4F751FD689EA}"/>
              </a:ext>
            </a:extLst>
          </p:cNvPr>
          <p:cNvSpPr txBox="1"/>
          <p:nvPr/>
        </p:nvSpPr>
        <p:spPr>
          <a:xfrm>
            <a:off x="2859934" y="2455479"/>
            <a:ext cx="1254767" cy="369332"/>
          </a:xfrm>
          <a:prstGeom prst="rect">
            <a:avLst/>
          </a:prstGeom>
          <a:solidFill>
            <a:schemeClr val="bg2"/>
          </a:solidFill>
        </p:spPr>
        <p:txBody>
          <a:bodyPr wrap="none" rtlCol="0">
            <a:spAutoFit/>
          </a:bodyPr>
          <a:lstStyle/>
          <a:p>
            <a:r>
              <a:rPr lang="en-US" dirty="0" err="1"/>
              <a:t>ticketTotal</a:t>
            </a:r>
            <a:endParaRPr lang="en-US" dirty="0"/>
          </a:p>
        </p:txBody>
      </p:sp>
      <p:sp>
        <p:nvSpPr>
          <p:cNvPr id="14" name="TextBox 13">
            <a:extLst>
              <a:ext uri="{FF2B5EF4-FFF2-40B4-BE49-F238E27FC236}">
                <a16:creationId xmlns:a16="http://schemas.microsoft.com/office/drawing/2014/main" id="{51D970A9-86F3-446B-9CEB-BF7F4A06FA6F}"/>
              </a:ext>
            </a:extLst>
          </p:cNvPr>
          <p:cNvSpPr txBox="1"/>
          <p:nvPr/>
        </p:nvSpPr>
        <p:spPr>
          <a:xfrm>
            <a:off x="4294118" y="2455479"/>
            <a:ext cx="2874826" cy="369332"/>
          </a:xfrm>
          <a:prstGeom prst="rect">
            <a:avLst/>
          </a:prstGeom>
          <a:solidFill>
            <a:schemeClr val="bg2"/>
          </a:solidFill>
        </p:spPr>
        <p:txBody>
          <a:bodyPr wrap="none" rtlCol="0">
            <a:spAutoFit/>
          </a:bodyPr>
          <a:lstStyle/>
          <a:p>
            <a:r>
              <a:rPr lang="en-US" dirty="0" err="1"/>
              <a:t>ticketTotalReportedToday</a:t>
            </a:r>
            <a:endParaRPr lang="en-US" dirty="0"/>
          </a:p>
        </p:txBody>
      </p:sp>
      <p:sp>
        <p:nvSpPr>
          <p:cNvPr id="16" name="TextBox 15">
            <a:extLst>
              <a:ext uri="{FF2B5EF4-FFF2-40B4-BE49-F238E27FC236}">
                <a16:creationId xmlns:a16="http://schemas.microsoft.com/office/drawing/2014/main" id="{1FD57CD6-52A8-495C-8BE2-59C46C8FD947}"/>
              </a:ext>
            </a:extLst>
          </p:cNvPr>
          <p:cNvSpPr txBox="1"/>
          <p:nvPr/>
        </p:nvSpPr>
        <p:spPr>
          <a:xfrm>
            <a:off x="7497835" y="2459004"/>
            <a:ext cx="1357103" cy="369332"/>
          </a:xfrm>
          <a:prstGeom prst="rect">
            <a:avLst/>
          </a:prstGeom>
          <a:solidFill>
            <a:schemeClr val="bg2"/>
          </a:solidFill>
        </p:spPr>
        <p:txBody>
          <a:bodyPr wrap="none" rtlCol="0">
            <a:spAutoFit/>
          </a:bodyPr>
          <a:lstStyle/>
          <a:p>
            <a:r>
              <a:rPr lang="en-US" dirty="0" err="1"/>
              <a:t>ticketOpen</a:t>
            </a:r>
            <a:endParaRPr lang="en-US" dirty="0"/>
          </a:p>
        </p:txBody>
      </p:sp>
      <p:sp>
        <p:nvSpPr>
          <p:cNvPr id="18" name="TextBox 17">
            <a:extLst>
              <a:ext uri="{FF2B5EF4-FFF2-40B4-BE49-F238E27FC236}">
                <a16:creationId xmlns:a16="http://schemas.microsoft.com/office/drawing/2014/main" id="{BA29874C-047E-4EE2-B61F-6CA1462F0B0D}"/>
              </a:ext>
            </a:extLst>
          </p:cNvPr>
          <p:cNvSpPr txBox="1"/>
          <p:nvPr/>
        </p:nvSpPr>
        <p:spPr>
          <a:xfrm>
            <a:off x="9521538" y="2455479"/>
            <a:ext cx="1945789" cy="369332"/>
          </a:xfrm>
          <a:prstGeom prst="rect">
            <a:avLst/>
          </a:prstGeom>
          <a:solidFill>
            <a:schemeClr val="bg2"/>
          </a:solidFill>
        </p:spPr>
        <p:txBody>
          <a:bodyPr wrap="none" rtlCol="0">
            <a:spAutoFit/>
          </a:bodyPr>
          <a:lstStyle/>
          <a:p>
            <a:r>
              <a:rPr lang="en-US" dirty="0" err="1"/>
              <a:t>ticketCompleted</a:t>
            </a:r>
            <a:endParaRPr lang="en-US" dirty="0"/>
          </a:p>
        </p:txBody>
      </p:sp>
    </p:spTree>
    <p:extLst>
      <p:ext uri="{BB962C8B-B14F-4D97-AF65-F5344CB8AC3E}">
        <p14:creationId xmlns:p14="http://schemas.microsoft.com/office/powerpoint/2010/main" val="10671085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10" name="Picture 9" descr="A screenshot of a cell phone&#10;&#10;Description automatically generated">
            <a:extLst>
              <a:ext uri="{FF2B5EF4-FFF2-40B4-BE49-F238E27FC236}">
                <a16:creationId xmlns:a16="http://schemas.microsoft.com/office/drawing/2014/main" id="{355BC81E-3105-45DE-A1F3-7B6D0B3605D1}"/>
              </a:ext>
            </a:extLst>
          </p:cNvPr>
          <p:cNvPicPr>
            <a:picLocks noChangeAspect="1"/>
          </p:cNvPicPr>
          <p:nvPr/>
        </p:nvPicPr>
        <p:blipFill rotWithShape="1">
          <a:blip r:embed="rId2">
            <a:extLst>
              <a:ext uri="{28A0092B-C50C-407E-A947-70E740481C1C}">
                <a14:useLocalDpi xmlns:a14="http://schemas.microsoft.com/office/drawing/2010/main" val="0"/>
              </a:ext>
            </a:extLst>
          </a:blip>
          <a:srcRect l="30476" t="17018" r="38950" b="50259"/>
          <a:stretch/>
        </p:blipFill>
        <p:spPr>
          <a:xfrm>
            <a:off x="-11442" y="4292"/>
            <a:ext cx="11645277" cy="6534619"/>
          </a:xfrm>
          <a:prstGeom prst="rect">
            <a:avLst/>
          </a:prstGeom>
        </p:spPr>
      </p:pic>
    </p:spTree>
    <p:extLst>
      <p:ext uri="{BB962C8B-B14F-4D97-AF65-F5344CB8AC3E}">
        <p14:creationId xmlns:p14="http://schemas.microsoft.com/office/powerpoint/2010/main" val="33314112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06E60106-416B-42D2-84A8-EDCA84BC386E}"/>
              </a:ext>
            </a:extLst>
          </p:cNvPr>
          <p:cNvPicPr>
            <a:picLocks noChangeAspect="1"/>
          </p:cNvPicPr>
          <p:nvPr/>
        </p:nvPicPr>
        <p:blipFill rotWithShape="1">
          <a:blip r:embed="rId3">
            <a:extLst>
              <a:ext uri="{28A0092B-C50C-407E-A947-70E740481C1C}">
                <a14:useLocalDpi xmlns:a14="http://schemas.microsoft.com/office/drawing/2010/main" val="0"/>
              </a:ext>
            </a:extLst>
          </a:blip>
          <a:srcRect l="30476" t="17018" r="31072"/>
          <a:stretch/>
        </p:blipFill>
        <p:spPr>
          <a:xfrm>
            <a:off x="123536" y="-4297"/>
            <a:ext cx="5972464" cy="67573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4064E55-183A-44BC-A062-96D6DBFE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755" y="319088"/>
            <a:ext cx="3347090" cy="284502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002CD36A-B698-43B0-9529-4087E46AD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147" y="3072498"/>
            <a:ext cx="4352853" cy="3558031"/>
          </a:xfrm>
          <a:prstGeom prst="rect">
            <a:avLst/>
          </a:prstGeom>
        </p:spPr>
      </p:pic>
    </p:spTree>
    <p:extLst>
      <p:ext uri="{BB962C8B-B14F-4D97-AF65-F5344CB8AC3E}">
        <p14:creationId xmlns:p14="http://schemas.microsoft.com/office/powerpoint/2010/main" val="12275876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8B52DFBF-1B78-4AA4-B38D-8E187F6CF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1" y="-4297"/>
            <a:ext cx="6201291" cy="3857659"/>
          </a:xfrm>
          <a:prstGeom prst="rect">
            <a:avLst/>
          </a:prstGeom>
        </p:spPr>
      </p:pic>
    </p:spTree>
    <p:extLst>
      <p:ext uri="{BB962C8B-B14F-4D97-AF65-F5344CB8AC3E}">
        <p14:creationId xmlns:p14="http://schemas.microsoft.com/office/powerpoint/2010/main" val="1905317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Menu Strip in Properties</a:t>
            </a:r>
          </a:p>
          <a:p>
            <a:pPr marL="285750" indent="-285750">
              <a:buFont typeface="Wingdings" panose="05000000000000000000" pitchFamily="2" charset="2"/>
              <a:buChar char="q"/>
            </a:pPr>
            <a:r>
              <a:rPr lang="en-US" dirty="0">
                <a:solidFill>
                  <a:schemeClr val="bg1"/>
                </a:solidFill>
              </a:rPr>
              <a:t>Rename using camel case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menuStripTop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E282381-4902-49B0-97E4-CA5E8517D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17231"/>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3699" y="27094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16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selector in the properties</a:t>
            </a:r>
          </a:p>
          <a:p>
            <a:pPr marL="285750" indent="-285750">
              <a:buFont typeface="Wingdings" panose="05000000000000000000" pitchFamily="2" charset="2"/>
              <a:buChar char="q"/>
            </a:pPr>
            <a:r>
              <a:rPr lang="en-US" dirty="0">
                <a:solidFill>
                  <a:schemeClr val="bg1"/>
                </a:solidFill>
              </a:rPr>
              <a:t>Change to:</a:t>
            </a: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Size 10</a:t>
            </a:r>
          </a:p>
        </p:txBody>
      </p:sp>
      <p:pic>
        <p:nvPicPr>
          <p:cNvPr id="3" name="Picture 2" descr="A screenshot of a computer screen&#10;&#10;Description automatically generated">
            <a:extLst>
              <a:ext uri="{FF2B5EF4-FFF2-40B4-BE49-F238E27FC236}">
                <a16:creationId xmlns:a16="http://schemas.microsoft.com/office/drawing/2014/main" id="{BF8848E5-CA45-4228-B0FF-F35B288B0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954231"/>
            <a:ext cx="7952883" cy="416951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65EDB97-F3ED-4165-876F-6362F7F21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71" y="1658300"/>
            <a:ext cx="2555212" cy="204645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18832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60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Padding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Menu Strip Padding</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screenshot of a computer screen&#10;&#10;Description automatically generated">
            <a:extLst>
              <a:ext uri="{FF2B5EF4-FFF2-40B4-BE49-F238E27FC236}">
                <a16:creationId xmlns:a16="http://schemas.microsoft.com/office/drawing/2014/main" id="{265D3F76-21A2-4B8A-8EC1-E87E49156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170018"/>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7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Panel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Panel from Toolbox</a:t>
            </a:r>
          </a:p>
          <a:p>
            <a:pPr marL="285750" indent="-285750">
              <a:buFont typeface="Wingdings" panose="05000000000000000000" pitchFamily="2" charset="2"/>
              <a:buChar char="q"/>
            </a:pPr>
            <a:r>
              <a:rPr lang="en-US" dirty="0">
                <a:solidFill>
                  <a:schemeClr val="bg1"/>
                </a:solidFill>
              </a:rPr>
              <a:t>Drag and drop a panel in the lower left of the window</a:t>
            </a:r>
          </a:p>
        </p:txBody>
      </p:sp>
      <p:pic>
        <p:nvPicPr>
          <p:cNvPr id="3" name="Picture 2" descr="A screenshot of a computer screen&#10;&#10;Description automatically generated">
            <a:extLst>
              <a:ext uri="{FF2B5EF4-FFF2-40B4-BE49-F238E27FC236}">
                <a16:creationId xmlns:a16="http://schemas.microsoft.com/office/drawing/2014/main" id="{1ADFEFF0-04C6-44CA-B2DA-D8925C7D0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425" y="115676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901900" y="1811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682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a:t>
            </a:r>
          </a:p>
          <a:p>
            <a:pPr marL="285750" indent="-285750">
              <a:buFont typeface="Wingdings" panose="05000000000000000000" pitchFamily="2" charset="2"/>
              <a:buChar char="q"/>
            </a:pPr>
            <a:r>
              <a:rPr lang="en-US" dirty="0">
                <a:solidFill>
                  <a:schemeClr val="bg1"/>
                </a:solidFill>
              </a:rPr>
              <a:t>In the properties name the panel:</a:t>
            </a:r>
          </a:p>
          <a:p>
            <a:pPr marL="285750" indent="-285750">
              <a:buFont typeface="Wingdings" panose="05000000000000000000" pitchFamily="2" charset="2"/>
              <a:buChar char="q"/>
            </a:pPr>
            <a:r>
              <a:rPr lang="en-US" dirty="0" err="1">
                <a:solidFill>
                  <a:schemeClr val="bg1"/>
                </a:solidFill>
              </a:rPr>
              <a:t>panelFooter</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E856284-DC1B-475E-86D7-A55D6D053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1338945"/>
            <a:ext cx="7788697" cy="40834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13677" y="280584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110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a:t>
            </a:r>
          </a:p>
        </p:txBody>
      </p:sp>
      <p:pic>
        <p:nvPicPr>
          <p:cNvPr id="3" name="Picture 2">
            <a:extLst>
              <a:ext uri="{FF2B5EF4-FFF2-40B4-BE49-F238E27FC236}">
                <a16:creationId xmlns:a16="http://schemas.microsoft.com/office/drawing/2014/main" id="{04719960-F1AD-4864-BBA8-4A8518D8A329}"/>
              </a:ext>
            </a:extLst>
          </p:cNvPr>
          <p:cNvPicPr>
            <a:picLocks noChangeAspect="1"/>
          </p:cNvPicPr>
          <p:nvPr/>
        </p:nvPicPr>
        <p:blipFill rotWithShape="1">
          <a:blip r:embed="rId2"/>
          <a:srcRect l="36427" t="21349" r="1028" b="30273"/>
          <a:stretch/>
        </p:blipFill>
        <p:spPr>
          <a:xfrm>
            <a:off x="4294118" y="1269230"/>
            <a:ext cx="7792293" cy="385740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36559" y="319793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585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8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panel</a:t>
            </a:r>
          </a:p>
          <a:p>
            <a:pPr marL="285750" indent="-285750">
              <a:buFont typeface="Wingdings" panose="05000000000000000000" pitchFamily="2" charset="2"/>
              <a:buChar char="q"/>
            </a:pPr>
            <a:r>
              <a:rPr lang="en-US" dirty="0">
                <a:solidFill>
                  <a:schemeClr val="bg1"/>
                </a:solidFill>
              </a:rPr>
              <a:t>Use the panel selection to resize and make the same size (close enough) to match the size of the top menu strip</a:t>
            </a:r>
          </a:p>
        </p:txBody>
      </p:sp>
      <p:pic>
        <p:nvPicPr>
          <p:cNvPr id="2" name="Picture 1">
            <a:extLst>
              <a:ext uri="{FF2B5EF4-FFF2-40B4-BE49-F238E27FC236}">
                <a16:creationId xmlns:a16="http://schemas.microsoft.com/office/drawing/2014/main" id="{A99213F1-93D2-48C3-B7DA-213D76E32F1B}"/>
              </a:ext>
            </a:extLst>
          </p:cNvPr>
          <p:cNvPicPr>
            <a:picLocks noChangeAspect="1"/>
          </p:cNvPicPr>
          <p:nvPr/>
        </p:nvPicPr>
        <p:blipFill rotWithShape="1">
          <a:blip r:embed="rId2"/>
          <a:srcRect l="36427" t="21349" r="-96" b="28955"/>
          <a:stretch/>
        </p:blipFill>
        <p:spPr>
          <a:xfrm>
            <a:off x="4294117" y="1106434"/>
            <a:ext cx="7784393" cy="38886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7139492" y="25921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17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Use drop down and select Control</a:t>
            </a:r>
          </a:p>
        </p:txBody>
      </p:sp>
      <p:pic>
        <p:nvPicPr>
          <p:cNvPr id="2" name="Picture 1">
            <a:extLst>
              <a:ext uri="{FF2B5EF4-FFF2-40B4-BE49-F238E27FC236}">
                <a16:creationId xmlns:a16="http://schemas.microsoft.com/office/drawing/2014/main" id="{D7B1ED66-7CBB-4102-A4BD-08179E42B066}"/>
              </a:ext>
            </a:extLst>
          </p:cNvPr>
          <p:cNvPicPr>
            <a:picLocks noChangeAspect="1"/>
          </p:cNvPicPr>
          <p:nvPr/>
        </p:nvPicPr>
        <p:blipFill rotWithShape="1">
          <a:blip r:embed="rId2"/>
          <a:srcRect l="36427" t="21349" r="31" b="29353"/>
          <a:stretch/>
        </p:blipFill>
        <p:spPr>
          <a:xfrm>
            <a:off x="4294118" y="1218443"/>
            <a:ext cx="7798365" cy="387217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95433"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59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label from toolbox</a:t>
            </a:r>
          </a:p>
          <a:p>
            <a:pPr marL="285750" indent="-285750">
              <a:buFont typeface="Wingdings" panose="05000000000000000000" pitchFamily="2" charset="2"/>
              <a:buChar char="q"/>
            </a:pPr>
            <a:r>
              <a:rPr lang="en-US" dirty="0">
                <a:solidFill>
                  <a:schemeClr val="bg1"/>
                </a:solidFill>
              </a:rPr>
              <a:t>Drag and drop it on the panel</a:t>
            </a:r>
          </a:p>
        </p:txBody>
      </p:sp>
      <p:pic>
        <p:nvPicPr>
          <p:cNvPr id="3" name="Picture 2" descr="A screenshot of a computer screen&#10;&#10;Description automatically generated">
            <a:extLst>
              <a:ext uri="{FF2B5EF4-FFF2-40B4-BE49-F238E27FC236}">
                <a16:creationId xmlns:a16="http://schemas.microsoft.com/office/drawing/2014/main" id="{E4B2E038-FD75-4664-8146-F6C9010F1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7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6757536" y="369891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71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for the label</a:t>
            </a:r>
          </a:p>
          <a:p>
            <a:pPr marL="285750" indent="-285750">
              <a:buFont typeface="Wingdings" panose="05000000000000000000" pitchFamily="2" charset="2"/>
              <a:buChar char="q"/>
            </a:pPr>
            <a:r>
              <a:rPr lang="en-US" dirty="0">
                <a:solidFill>
                  <a:schemeClr val="bg1"/>
                </a:solidFill>
              </a:rPr>
              <a:t>Change the font to Ebrima</a:t>
            </a:r>
          </a:p>
          <a:p>
            <a:pPr marL="285750" indent="-285750">
              <a:buFont typeface="Wingdings" panose="05000000000000000000" pitchFamily="2" charset="2"/>
              <a:buChar char="q"/>
            </a:pPr>
            <a:r>
              <a:rPr lang="en-US" dirty="0">
                <a:solidFill>
                  <a:schemeClr val="bg1"/>
                </a:solidFill>
              </a:rPr>
              <a:t>Size to 16</a:t>
            </a:r>
          </a:p>
        </p:txBody>
      </p:sp>
      <p:pic>
        <p:nvPicPr>
          <p:cNvPr id="3" name="Picture 2" descr="A screenshot of a computer screen&#10;&#10;Description automatically generated">
            <a:extLst>
              <a:ext uri="{FF2B5EF4-FFF2-40B4-BE49-F238E27FC236}">
                <a16:creationId xmlns:a16="http://schemas.microsoft.com/office/drawing/2014/main" id="{BEBD133E-45B5-4590-B688-B845F4850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6178686"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4BF6C95E-0FC5-48B2-B3C8-1E175FC0D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343" y="1904169"/>
            <a:ext cx="2973115" cy="2381153"/>
          </a:xfrm>
          <a:prstGeom prst="rect">
            <a:avLst/>
          </a:prstGeom>
        </p:spPr>
      </p:pic>
    </p:spTree>
    <p:extLst>
      <p:ext uri="{BB962C8B-B14F-4D97-AF65-F5344CB8AC3E}">
        <p14:creationId xmlns:p14="http://schemas.microsoft.com/office/powerpoint/2010/main" val="380744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label text</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Tracking!T</a:t>
            </a:r>
            <a:r>
              <a:rPr lang="en-US" dirty="0">
                <a:solidFill>
                  <a:schemeClr val="bg1"/>
                </a:solidFill>
              </a:rPr>
              <a:t> Management System</a:t>
            </a:r>
          </a:p>
        </p:txBody>
      </p:sp>
      <p:pic>
        <p:nvPicPr>
          <p:cNvPr id="3" name="Picture 2" descr="A screenshot of a computer screen&#10;&#10;Description automatically generated">
            <a:extLst>
              <a:ext uri="{FF2B5EF4-FFF2-40B4-BE49-F238E27FC236}">
                <a16:creationId xmlns:a16="http://schemas.microsoft.com/office/drawing/2014/main" id="{8F72A877-2BA8-4885-9AE5-3F3C268D6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09081" y="29046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354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Write inside the name box:</a:t>
            </a:r>
          </a:p>
          <a:p>
            <a:pPr marL="285750" indent="-285750">
              <a:buFont typeface="Wingdings" panose="05000000000000000000" pitchFamily="2" charset="2"/>
              <a:buChar char="q"/>
            </a:pPr>
            <a:r>
              <a:rPr lang="en-US" dirty="0">
                <a:solidFill>
                  <a:schemeClr val="bg1"/>
                </a:solidFill>
              </a:rPr>
              <a:t>226, 76, 58</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87646CF-AB3D-4708-AA0E-B77005E9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3450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007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DEF56101-2B30-404D-8E99-91BF11CE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643" y="1344242"/>
            <a:ext cx="7952883" cy="4169512"/>
          </a:xfrm>
          <a:prstGeom prst="rect">
            <a:avLst/>
          </a:prstGeom>
        </p:spPr>
      </p:pic>
    </p:spTree>
    <p:extLst>
      <p:ext uri="{BB962C8B-B14F-4D97-AF65-F5344CB8AC3E}">
        <p14:creationId xmlns:p14="http://schemas.microsoft.com/office/powerpoint/2010/main" val="1044842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 the web color:</a:t>
            </a:r>
          </a:p>
          <a:p>
            <a:pPr marL="285750" indent="-285750">
              <a:buFont typeface="Wingdings" panose="05000000000000000000" pitchFamily="2" charset="2"/>
              <a:buChar char="q"/>
            </a:pPr>
            <a:r>
              <a:rPr lang="en-US" dirty="0">
                <a:solidFill>
                  <a:schemeClr val="bg1"/>
                </a:solidFill>
              </a:rPr>
              <a:t>Black</a:t>
            </a: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82C04F7-688C-47DC-B39E-1D2AB16FB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974" y="1344243"/>
            <a:ext cx="7952879" cy="41695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66638" y="233182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8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Design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err="1">
                <a:solidFill>
                  <a:schemeClr val="bg1"/>
                </a:solidFill>
              </a:rPr>
              <a:t>lblDevTitle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681D82A-DA02-4642-A6B1-1CC06F02F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719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797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Text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a:solidFill>
                  <a:schemeClr val="bg1"/>
                </a:solidFill>
              </a:rPr>
              <a:t>Developed By -</a:t>
            </a:r>
          </a:p>
        </p:txBody>
      </p:sp>
      <p:pic>
        <p:nvPicPr>
          <p:cNvPr id="5" name="Picture 4" descr="A screenshot of a computer screen&#10;&#10;Description automatically generated">
            <a:extLst>
              <a:ext uri="{FF2B5EF4-FFF2-40B4-BE49-F238E27FC236}">
                <a16:creationId xmlns:a16="http://schemas.microsoft.com/office/drawing/2014/main" id="{9FFC06EB-42A1-4CBC-A3E8-406F5DAF7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90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7366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93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highlight>
                  <a:srgbClr val="FFFF00"/>
                </a:highlight>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059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0D8FE71E-FEE0-4154-BDEF-BF91E90E7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26065"/>
            <a:ext cx="7952883" cy="4169512"/>
          </a:xfrm>
          <a:prstGeom prst="rect">
            <a:avLst/>
          </a:prstGeom>
        </p:spPr>
      </p:pic>
    </p:spTree>
    <p:extLst>
      <p:ext uri="{BB962C8B-B14F-4D97-AF65-F5344CB8AC3E}">
        <p14:creationId xmlns:p14="http://schemas.microsoft.com/office/powerpoint/2010/main" val="4130201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Design Text</a:t>
            </a:r>
          </a:p>
          <a:p>
            <a:pPr marL="285750" indent="-285750">
              <a:buFont typeface="Wingdings" panose="05000000000000000000" pitchFamily="2" charset="2"/>
              <a:buChar char="q"/>
            </a:pPr>
            <a:r>
              <a:rPr lang="en-US" dirty="0" err="1">
                <a:solidFill>
                  <a:schemeClr val="bg1"/>
                </a:solidFill>
              </a:rPr>
              <a:t>lblDeveloper</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47C28A27-7742-42E5-9730-A265EB4AA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537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88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Font Text</a:t>
            </a:r>
          </a:p>
          <a:p>
            <a:pPr marL="285750" indent="-285750">
              <a:buFont typeface="Wingdings" panose="05000000000000000000" pitchFamily="2" charset="2"/>
              <a:buChar char="q"/>
            </a:pPr>
            <a:r>
              <a:rPr lang="en-US" dirty="0">
                <a:solidFill>
                  <a:schemeClr val="bg1"/>
                </a:solidFill>
              </a:rPr>
              <a:t>Insert Name:</a:t>
            </a:r>
          </a:p>
          <a:p>
            <a:pPr marL="285750" indent="-285750">
              <a:buFont typeface="Wingdings" panose="05000000000000000000" pitchFamily="2" charset="2"/>
              <a:buChar char="q"/>
            </a:pPr>
            <a:r>
              <a:rPr lang="en-US" dirty="0">
                <a:solidFill>
                  <a:schemeClr val="bg1"/>
                </a:solidFill>
              </a:rPr>
              <a:t>James B. Silcott</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7A2EC49-5222-44DE-8FE2-94FDF3B14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8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Select Bold</a:t>
            </a:r>
          </a:p>
        </p:txBody>
      </p:sp>
      <p:pic>
        <p:nvPicPr>
          <p:cNvPr id="3" name="Picture 2" descr="A screenshot of a computer screen&#10;&#10;Description automatically generated">
            <a:extLst>
              <a:ext uri="{FF2B5EF4-FFF2-40B4-BE49-F238E27FC236}">
                <a16:creationId xmlns:a16="http://schemas.microsoft.com/office/drawing/2014/main" id="{E1FA7199-B375-4E25-9B3A-953BC8421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F560C802-39A9-4245-B014-3865123AD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513" y="1723785"/>
            <a:ext cx="2840584" cy="22750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37456" y="205418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58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Font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Select Royal Blue</a:t>
            </a:r>
          </a:p>
        </p:txBody>
      </p:sp>
      <p:pic>
        <p:nvPicPr>
          <p:cNvPr id="2" name="Picture 1">
            <a:extLst>
              <a:ext uri="{FF2B5EF4-FFF2-40B4-BE49-F238E27FC236}">
                <a16:creationId xmlns:a16="http://schemas.microsoft.com/office/drawing/2014/main" id="{619142B1-8C3B-44CE-9C6B-5751AA098A8E}"/>
              </a:ext>
            </a:extLst>
          </p:cNvPr>
          <p:cNvPicPr>
            <a:picLocks noChangeAspect="1"/>
          </p:cNvPicPr>
          <p:nvPr/>
        </p:nvPicPr>
        <p:blipFill rotWithShape="1">
          <a:blip r:embed="rId2"/>
          <a:srcRect l="36427" t="21349" r="1028" b="28955"/>
          <a:stretch/>
        </p:blipFill>
        <p:spPr>
          <a:xfrm>
            <a:off x="4226987" y="1464102"/>
            <a:ext cx="7802540" cy="396770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2272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80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all the labels</a:t>
            </a:r>
          </a:p>
          <a:p>
            <a:pPr marL="285750" indent="-285750">
              <a:buFont typeface="Wingdings" panose="05000000000000000000" pitchFamily="2" charset="2"/>
              <a:buChar char="q"/>
            </a:pPr>
            <a:r>
              <a:rPr lang="en-US" dirty="0">
                <a:solidFill>
                  <a:schemeClr val="bg1"/>
                </a:solidFill>
              </a:rPr>
              <a:t>Move and align in the missile of the panel</a:t>
            </a:r>
          </a:p>
        </p:txBody>
      </p:sp>
      <p:pic>
        <p:nvPicPr>
          <p:cNvPr id="2" name="Picture 1">
            <a:extLst>
              <a:ext uri="{FF2B5EF4-FFF2-40B4-BE49-F238E27FC236}">
                <a16:creationId xmlns:a16="http://schemas.microsoft.com/office/drawing/2014/main" id="{70101534-B518-43E1-90E5-9F18B122A214}"/>
              </a:ext>
            </a:extLst>
          </p:cNvPr>
          <p:cNvPicPr>
            <a:picLocks noChangeAspect="1"/>
          </p:cNvPicPr>
          <p:nvPr/>
        </p:nvPicPr>
        <p:blipFill rotWithShape="1">
          <a:blip r:embed="rId2"/>
          <a:srcRect l="36427" t="21349" r="1028" b="31144"/>
          <a:stretch/>
        </p:blipFill>
        <p:spPr>
          <a:xfrm>
            <a:off x="4188985" y="1464102"/>
            <a:ext cx="7937471" cy="385852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14753"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215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panel from the toolbox</a:t>
            </a:r>
          </a:p>
          <a:p>
            <a:pPr marL="285750" indent="-285750">
              <a:buFont typeface="Wingdings" panose="05000000000000000000" pitchFamily="2" charset="2"/>
              <a:buChar char="q"/>
            </a:pPr>
            <a:r>
              <a:rPr lang="en-US" dirty="0">
                <a:solidFill>
                  <a:schemeClr val="bg1"/>
                </a:solidFill>
              </a:rPr>
              <a:t>Drag and drop it on the left side of the window</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2064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89292257-83CD-4CCB-9788-79787DF8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233" y="1331100"/>
            <a:ext cx="8003015" cy="4195795"/>
          </a:xfrm>
          <a:prstGeom prst="rect">
            <a:avLst/>
          </a:prstGeom>
        </p:spPr>
      </p:pic>
    </p:spTree>
    <p:extLst>
      <p:ext uri="{BB962C8B-B14F-4D97-AF65-F5344CB8AC3E}">
        <p14:creationId xmlns:p14="http://schemas.microsoft.com/office/powerpoint/2010/main" val="183113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size if needed</a:t>
            </a:r>
          </a:p>
          <a:p>
            <a:pPr marL="285750" indent="-285750">
              <a:buFont typeface="Wingdings" panose="05000000000000000000" pitchFamily="2" charset="2"/>
              <a:buChar char="q"/>
            </a:pPr>
            <a:r>
              <a:rPr lang="en-US" dirty="0">
                <a:solidFill>
                  <a:schemeClr val="bg1"/>
                </a:solidFill>
              </a:rPr>
              <a:t>200, 100</a:t>
            </a:r>
          </a:p>
        </p:txBody>
      </p:sp>
      <p:pic>
        <p:nvPicPr>
          <p:cNvPr id="3" name="Picture 2" descr="A screenshot of a computer screen&#10;&#10;Description automatically generated">
            <a:extLst>
              <a:ext uri="{FF2B5EF4-FFF2-40B4-BE49-F238E27FC236}">
                <a16:creationId xmlns:a16="http://schemas.microsoft.com/office/drawing/2014/main" id="{642B7A88-0C5C-4A5A-860D-12E7EBBC5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347" y="171206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716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Panel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Change to Control color</a:t>
            </a:r>
          </a:p>
        </p:txBody>
      </p:sp>
      <p:pic>
        <p:nvPicPr>
          <p:cNvPr id="2" name="Picture 1">
            <a:extLst>
              <a:ext uri="{FF2B5EF4-FFF2-40B4-BE49-F238E27FC236}">
                <a16:creationId xmlns:a16="http://schemas.microsoft.com/office/drawing/2014/main" id="{DC72D77B-5CC2-4AF8-9ECC-4ACFEC497A37}"/>
              </a:ext>
            </a:extLst>
          </p:cNvPr>
          <p:cNvPicPr>
            <a:picLocks noChangeAspect="1"/>
          </p:cNvPicPr>
          <p:nvPr/>
        </p:nvPicPr>
        <p:blipFill rotWithShape="1">
          <a:blip r:embed="rId2"/>
          <a:srcRect l="36427" t="21349" r="31" b="29950"/>
          <a:stretch/>
        </p:blipFill>
        <p:spPr>
          <a:xfrm>
            <a:off x="4294118" y="1464101"/>
            <a:ext cx="7810495" cy="38312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9343" y="2010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9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ticketTotal</a:t>
            </a:r>
            <a:endParaRPr lang="en-US" dirty="0">
              <a:solidFill>
                <a:schemeClr val="bg1"/>
              </a:solidFill>
            </a:endParaRPr>
          </a:p>
        </p:txBody>
      </p:sp>
      <p:pic>
        <p:nvPicPr>
          <p:cNvPr id="9" name="Picture 8" descr="A screenshot of a computer screen&#10;&#10;Description automatically generated">
            <a:extLst>
              <a:ext uri="{FF2B5EF4-FFF2-40B4-BE49-F238E27FC236}">
                <a16:creationId xmlns:a16="http://schemas.microsoft.com/office/drawing/2014/main" id="{E6E81F93-AE5F-48FE-97E4-885989B1E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43092" y="280507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64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Start Visual Studio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Visual Studio</a:t>
            </a:r>
          </a:p>
          <a:p>
            <a:pPr marL="285750" indent="-285750">
              <a:buFont typeface="Wingdings" panose="05000000000000000000" pitchFamily="2" charset="2"/>
              <a:buChar char="q"/>
            </a:pPr>
            <a:r>
              <a:rPr lang="en-US" dirty="0">
                <a:solidFill>
                  <a:schemeClr val="bg1"/>
                </a:solidFill>
              </a:rPr>
              <a:t>Click on the create a new project</a:t>
            </a:r>
          </a:p>
        </p:txBody>
      </p:sp>
      <p:pic>
        <p:nvPicPr>
          <p:cNvPr id="10" name="Picture 9" descr="A screenshot of a cell phone&#10;&#10;Description automatically generated">
            <a:extLst>
              <a:ext uri="{FF2B5EF4-FFF2-40B4-BE49-F238E27FC236}">
                <a16:creationId xmlns:a16="http://schemas.microsoft.com/office/drawing/2014/main" id="{78BCC93E-D725-4C4D-B08C-AF5CB87B9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335" y="319088"/>
            <a:ext cx="5442762" cy="604146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653486" y="277222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28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pic>
        <p:nvPicPr>
          <p:cNvPr id="3" name="Picture 2" descr="A screenshot of a computer screen&#10;&#10;Description automatically generated">
            <a:extLst>
              <a:ext uri="{FF2B5EF4-FFF2-40B4-BE49-F238E27FC236}">
                <a16:creationId xmlns:a16="http://schemas.microsoft.com/office/drawing/2014/main" id="{65447AA9-CF47-4566-8A66-D4CA94C93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04235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08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 label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a:solidFill>
                  <a:schemeClr val="bg1"/>
                </a:solidFill>
              </a:rPr>
              <a:t>Total Tickets</a:t>
            </a:r>
          </a:p>
        </p:txBody>
      </p:sp>
      <p:pic>
        <p:nvPicPr>
          <p:cNvPr id="3" name="Picture 2" descr="A screenshot of a computer screen&#10;&#10;Description automatically generated">
            <a:extLst>
              <a:ext uri="{FF2B5EF4-FFF2-40B4-BE49-F238E27FC236}">
                <a16:creationId xmlns:a16="http://schemas.microsoft.com/office/drawing/2014/main" id="{930D0185-0617-4090-BACC-9723235EB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2189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2623278"/>
            <a:ext cx="1146628" cy="9956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340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Change Font to:</a:t>
            </a:r>
          </a:p>
          <a:p>
            <a:pPr marL="285750" indent="-285750">
              <a:buFont typeface="Wingdings" panose="05000000000000000000" pitchFamily="2" charset="2"/>
              <a:buChar char="q"/>
            </a:pP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16 </a:t>
            </a:r>
          </a:p>
        </p:txBody>
      </p:sp>
      <p:pic>
        <p:nvPicPr>
          <p:cNvPr id="3" name="Picture 2" descr="A screenshot of a computer screen&#10;&#10;Description automatically generated">
            <a:extLst>
              <a:ext uri="{FF2B5EF4-FFF2-40B4-BE49-F238E27FC236}">
                <a16:creationId xmlns:a16="http://schemas.microsoft.com/office/drawing/2014/main" id="{C0E5053E-9518-4EB4-AA90-AAFF65C02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19" y="1325407"/>
            <a:ext cx="8024732" cy="4207181"/>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99D89E0-781D-49FB-996A-6FFF1F8A3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538" y="1776085"/>
            <a:ext cx="2680297" cy="214663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66726" y="23236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332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color of text</a:t>
            </a:r>
          </a:p>
          <a:p>
            <a:pPr marL="285750" indent="-285750">
              <a:buFont typeface="Wingdings" panose="05000000000000000000" pitchFamily="2" charset="2"/>
              <a:buChar char="q"/>
            </a:pPr>
            <a:r>
              <a:rPr lang="en-US" dirty="0">
                <a:solidFill>
                  <a:schemeClr val="bg1"/>
                </a:solidFill>
              </a:rPr>
              <a:t>Change the property of the forecolor to 226, 75, 58</a:t>
            </a:r>
          </a:p>
        </p:txBody>
      </p:sp>
      <p:pic>
        <p:nvPicPr>
          <p:cNvPr id="3" name="Picture 2" descr="A screenshot of a computer screen&#10;&#10;Description automatically generated">
            <a:extLst>
              <a:ext uri="{FF2B5EF4-FFF2-40B4-BE49-F238E27FC236}">
                <a16:creationId xmlns:a16="http://schemas.microsoft.com/office/drawing/2014/main" id="{826870FD-034B-499D-9222-372563FC1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512" y="1341071"/>
            <a:ext cx="7904244" cy="397661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11770"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19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Label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Change the Design binding name to </a:t>
            </a:r>
            <a:r>
              <a:rPr lang="en-US" dirty="0" err="1">
                <a:solidFill>
                  <a:schemeClr val="bg1"/>
                </a:solidFill>
              </a:rPr>
              <a:t>lblTicketCount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the text name to “0”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4FB0F583-EA9B-4C8A-97FA-69E0C3082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04" y="1648918"/>
            <a:ext cx="7816698" cy="3932574"/>
          </a:xfrm>
          <a:prstGeom prst="rect">
            <a:avLst/>
          </a:prstGeom>
        </p:spPr>
      </p:pic>
    </p:spTree>
    <p:extLst>
      <p:ext uri="{BB962C8B-B14F-4D97-AF65-F5344CB8AC3E}">
        <p14:creationId xmlns:p14="http://schemas.microsoft.com/office/powerpoint/2010/main" val="3783001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Size: 36</a:t>
            </a:r>
          </a:p>
          <a:p>
            <a:pPr marL="285750" indent="-285750">
              <a:buFont typeface="Wingdings" panose="05000000000000000000" pitchFamily="2" charset="2"/>
              <a:buChar char="q"/>
            </a:pPr>
            <a:r>
              <a:rPr lang="en-US" dirty="0">
                <a:solidFill>
                  <a:schemeClr val="bg1"/>
                </a:solidFill>
              </a:rPr>
              <a:t>Font: </a:t>
            </a: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Style: Regular</a:t>
            </a:r>
          </a:p>
        </p:txBody>
      </p:sp>
      <p:pic>
        <p:nvPicPr>
          <p:cNvPr id="3" name="Picture 2" descr="A screenshot of a computer screen&#10;&#10;Description automatically generated">
            <a:extLst>
              <a:ext uri="{FF2B5EF4-FFF2-40B4-BE49-F238E27FC236}">
                <a16:creationId xmlns:a16="http://schemas.microsoft.com/office/drawing/2014/main" id="{D0DEE555-10EA-41EB-B0E6-155518269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485C3238-0773-4C34-8AA5-634A34C96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49" y="2104750"/>
            <a:ext cx="2129135" cy="170521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968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020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Change the color to:</a:t>
            </a:r>
          </a:p>
          <a:p>
            <a:pPr marL="285750" indent="-285750">
              <a:buFont typeface="Wingdings" panose="05000000000000000000" pitchFamily="2" charset="2"/>
              <a:buChar char="q"/>
            </a:pPr>
            <a:r>
              <a:rPr lang="en-US" dirty="0">
                <a:solidFill>
                  <a:schemeClr val="bg1"/>
                </a:solidFill>
              </a:rPr>
              <a:t>226, 76, 58</a:t>
            </a:r>
          </a:p>
        </p:txBody>
      </p:sp>
      <p:pic>
        <p:nvPicPr>
          <p:cNvPr id="3" name="Picture 2" descr="A screenshot of a computer screen&#10;&#10;Description automatically generated">
            <a:extLst>
              <a:ext uri="{FF2B5EF4-FFF2-40B4-BE49-F238E27FC236}">
                <a16:creationId xmlns:a16="http://schemas.microsoft.com/office/drawing/2014/main" id="{AFF97059-AC5D-4DCE-90B0-DCE7E1EBE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7942389" cy="39958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72866"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525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copy and paste</a:t>
            </a:r>
          </a:p>
          <a:p>
            <a:pPr marL="285750" indent="-285750">
              <a:buFont typeface="Wingdings" panose="05000000000000000000" pitchFamily="2" charset="2"/>
              <a:buChar char="q"/>
            </a:pPr>
            <a:r>
              <a:rPr lang="en-US" dirty="0">
                <a:solidFill>
                  <a:schemeClr val="bg1"/>
                </a:solidFill>
              </a:rPr>
              <a:t>Select the box and label</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Place the new box next </a:t>
            </a:r>
          </a:p>
        </p:txBody>
      </p:sp>
      <p:pic>
        <p:nvPicPr>
          <p:cNvPr id="3" name="Picture 2" descr="A screenshot of a computer screen&#10;&#10;Description automatically generated">
            <a:extLst>
              <a:ext uri="{FF2B5EF4-FFF2-40B4-BE49-F238E27FC236}">
                <a16:creationId xmlns:a16="http://schemas.microsoft.com/office/drawing/2014/main" id="{317D43F5-89EB-48B9-B197-2A4214A1E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070" y="1442289"/>
            <a:ext cx="7897882" cy="3973418"/>
          </a:xfrm>
          <a:prstGeom prst="rect">
            <a:avLst/>
          </a:prstGeom>
        </p:spPr>
      </p:pic>
    </p:spTree>
    <p:extLst>
      <p:ext uri="{BB962C8B-B14F-4D97-AF65-F5344CB8AC3E}">
        <p14:creationId xmlns:p14="http://schemas.microsoft.com/office/powerpoint/2010/main" val="2973697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Copy again and move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another and move all 3</a:t>
            </a:r>
          </a:p>
          <a:p>
            <a:pPr marL="285750" indent="-285750">
              <a:buFont typeface="Wingdings" panose="05000000000000000000" pitchFamily="2" charset="2"/>
              <a:buChar char="q"/>
            </a:pPr>
            <a:r>
              <a:rPr lang="en-US" dirty="0">
                <a:solidFill>
                  <a:schemeClr val="bg1"/>
                </a:solidFill>
              </a:rPr>
              <a:t>Copy and paste another</a:t>
            </a:r>
          </a:p>
          <a:p>
            <a:pPr marL="285750" indent="-285750">
              <a:buFont typeface="Wingdings" panose="05000000000000000000" pitchFamily="2" charset="2"/>
              <a:buChar char="q"/>
            </a:pPr>
            <a:r>
              <a:rPr lang="en-US" dirty="0">
                <a:solidFill>
                  <a:schemeClr val="bg1"/>
                </a:solidFill>
              </a:rPr>
              <a:t>Select all 3 and move over to the right side </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spTree>
    <p:extLst>
      <p:ext uri="{BB962C8B-B14F-4D97-AF65-F5344CB8AC3E}">
        <p14:creationId xmlns:p14="http://schemas.microsoft.com/office/powerpoint/2010/main" val="3397986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Names and Colors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name of the other box and their colors</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605DB8E-592F-49BF-8C5D-DD525CE1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spTree>
    <p:extLst>
      <p:ext uri="{BB962C8B-B14F-4D97-AF65-F5344CB8AC3E}">
        <p14:creationId xmlns:p14="http://schemas.microsoft.com/office/powerpoint/2010/main" val="4051772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Template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Choose a template</a:t>
            </a:r>
          </a:p>
          <a:p>
            <a:pPr marL="285750" indent="-285750">
              <a:buFont typeface="Wingdings" panose="05000000000000000000" pitchFamily="2" charset="2"/>
              <a:buChar char="q"/>
            </a:pPr>
            <a:r>
              <a:rPr lang="en-US" dirty="0">
                <a:solidFill>
                  <a:schemeClr val="bg1"/>
                </a:solidFill>
              </a:rPr>
              <a:t>Click on the Windows Forms App (.NET Framework) for C#</a:t>
            </a:r>
          </a:p>
          <a:p>
            <a:pPr marL="285750" indent="-285750">
              <a:buFont typeface="Wingdings" panose="05000000000000000000" pitchFamily="2" charset="2"/>
              <a:buChar char="q"/>
            </a:pPr>
            <a:r>
              <a:rPr lang="en-US" dirty="0">
                <a:solidFill>
                  <a:schemeClr val="bg1"/>
                </a:solidFill>
              </a:rPr>
              <a:t>If you don’t see it, you can type it in the search block on the top</a:t>
            </a:r>
          </a:p>
          <a:p>
            <a:pPr marL="285750" indent="-285750">
              <a:buFont typeface="Wingdings" panose="05000000000000000000" pitchFamily="2" charset="2"/>
              <a:buChar char="q"/>
            </a:pPr>
            <a:r>
              <a:rPr lang="en-US" dirty="0">
                <a:solidFill>
                  <a:schemeClr val="bg1"/>
                </a:solidFill>
              </a:rPr>
              <a:t>Click Next</a:t>
            </a:r>
          </a:p>
        </p:txBody>
      </p:sp>
      <p:pic>
        <p:nvPicPr>
          <p:cNvPr id="3" name="Picture 2" descr="A screenshot of a computer screen&#10;&#10;Description automatically generated">
            <a:extLst>
              <a:ext uri="{FF2B5EF4-FFF2-40B4-BE49-F238E27FC236}">
                <a16:creationId xmlns:a16="http://schemas.microsoft.com/office/drawing/2014/main" id="{46EA1927-81DA-4BCA-9614-D35F33E4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04" y="178836"/>
            <a:ext cx="5745611" cy="63776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496930" y="11812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127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Grid View</a:t>
            </a:r>
          </a:p>
          <a:p>
            <a:pPr marL="285750" indent="-285750">
              <a:buFont typeface="Wingdings" panose="05000000000000000000" pitchFamily="2" charset="2"/>
              <a:buChar char="q"/>
            </a:pPr>
            <a:r>
              <a:rPr lang="en-US" dirty="0">
                <a:solidFill>
                  <a:schemeClr val="bg1"/>
                </a:solidFill>
              </a:rPr>
              <a:t>Rename to </a:t>
            </a:r>
            <a:r>
              <a:rPr lang="en-US" dirty="0" err="1">
                <a:solidFill>
                  <a:schemeClr val="bg1"/>
                </a:solidFill>
              </a:rPr>
              <a:t>dvgTickets</a:t>
            </a:r>
            <a:endParaRPr lang="en-US" dirty="0">
              <a:solidFill>
                <a:schemeClr val="bg1"/>
              </a:solidFill>
            </a:endParaRPr>
          </a:p>
        </p:txBody>
      </p:sp>
      <p:pic>
        <p:nvPicPr>
          <p:cNvPr id="10" name="Picture 9" descr="A screenshot of a computer screen&#10;&#10;Description automatically generated">
            <a:extLst>
              <a:ext uri="{FF2B5EF4-FFF2-40B4-BE49-F238E27FC236}">
                <a16:creationId xmlns:a16="http://schemas.microsoft.com/office/drawing/2014/main" id="{690FFCB0-0F45-4C9A-B4A3-E6C8CF03A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1C7CB84-9193-4916-AF09-3FE9FB10C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4FEFA69D-35FA-4457-9661-830346AAF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393" y="2853492"/>
            <a:ext cx="3506948" cy="1254362"/>
          </a:xfrm>
          <a:prstGeom prst="rect">
            <a:avLst/>
          </a:prstGeom>
        </p:spPr>
      </p:pic>
    </p:spTree>
    <p:extLst>
      <p:ext uri="{BB962C8B-B14F-4D97-AF65-F5344CB8AC3E}">
        <p14:creationId xmlns:p14="http://schemas.microsoft.com/office/powerpoint/2010/main" val="1334862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Rename to Ticket Search</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 screen&#10;&#10;Description automatically generated">
            <a:extLst>
              <a:ext uri="{FF2B5EF4-FFF2-40B4-BE49-F238E27FC236}">
                <a16:creationId xmlns:a16="http://schemas.microsoft.com/office/drawing/2014/main" id="{B1598A39-649D-440A-966F-752688AF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39C9385C-2D6A-44A8-9474-8662C28B4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065908"/>
            <a:ext cx="3368166" cy="636154"/>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71D56D99-473D-4F16-BE16-CF0A459A6DAA}"/>
              </a:ext>
            </a:extLst>
          </p:cNvPr>
          <p:cNvPicPr>
            <a:picLocks noChangeAspect="1"/>
          </p:cNvPicPr>
          <p:nvPr/>
        </p:nvPicPr>
        <p:blipFill rotWithShape="1">
          <a:blip r:embed="rId4">
            <a:extLst>
              <a:ext uri="{28A0092B-C50C-407E-A947-70E740481C1C}">
                <a14:useLocalDpi xmlns:a14="http://schemas.microsoft.com/office/drawing/2010/main" val="0"/>
              </a:ext>
            </a:extLst>
          </a:blip>
          <a:srcRect t="4116"/>
          <a:stretch/>
        </p:blipFill>
        <p:spPr>
          <a:xfrm>
            <a:off x="6641393" y="2905124"/>
            <a:ext cx="3506948" cy="1202729"/>
          </a:xfrm>
          <a:prstGeom prst="rect">
            <a:avLst/>
          </a:prstGeom>
        </p:spPr>
      </p:pic>
      <p:pic>
        <p:nvPicPr>
          <p:cNvPr id="3" name="Picture 2">
            <a:extLst>
              <a:ext uri="{FF2B5EF4-FFF2-40B4-BE49-F238E27FC236}">
                <a16:creationId xmlns:a16="http://schemas.microsoft.com/office/drawing/2014/main" id="{F44871DE-84E7-4A0D-90AC-63D0EB516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435" y="2699914"/>
            <a:ext cx="624415" cy="203062"/>
          </a:xfrm>
          <a:prstGeom prst="rect">
            <a:avLst/>
          </a:prstGeom>
        </p:spPr>
      </p:pic>
    </p:spTree>
    <p:extLst>
      <p:ext uri="{BB962C8B-B14F-4D97-AF65-F5344CB8AC3E}">
        <p14:creationId xmlns:p14="http://schemas.microsoft.com/office/powerpoint/2010/main" val="638963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Rename binding name to </a:t>
            </a:r>
          </a:p>
          <a:p>
            <a:pPr marL="285750" indent="-285750">
              <a:buFont typeface="Wingdings" panose="05000000000000000000" pitchFamily="2" charset="2"/>
              <a:buChar char="q"/>
            </a:pPr>
            <a:r>
              <a:rPr lang="en-US" dirty="0" err="1">
                <a:solidFill>
                  <a:schemeClr val="bg1"/>
                </a:solidFill>
              </a:rPr>
              <a:t>txtSearch</a:t>
            </a: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6C33743-1C21-462E-A6D3-6ADF0649E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882" y="1442289"/>
            <a:ext cx="7897882" cy="3973418"/>
          </a:xfrm>
          <a:prstGeom prst="rect">
            <a:avLst/>
          </a:prstGeom>
        </p:spPr>
      </p:pic>
    </p:spTree>
    <p:extLst>
      <p:ext uri="{BB962C8B-B14F-4D97-AF65-F5344CB8AC3E}">
        <p14:creationId xmlns:p14="http://schemas.microsoft.com/office/powerpoint/2010/main" val="353753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Find Icon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Download Icon</a:t>
            </a:r>
          </a:p>
          <a:p>
            <a:pPr marL="285750" indent="-285750">
              <a:buFont typeface="Wingdings" panose="05000000000000000000" pitchFamily="2" charset="2"/>
              <a:buChar char="q"/>
            </a:pPr>
            <a:r>
              <a:rPr lang="en-US" dirty="0">
                <a:solidFill>
                  <a:schemeClr val="bg1"/>
                </a:solidFill>
              </a:rPr>
              <a:t>Go to </a:t>
            </a:r>
          </a:p>
          <a:p>
            <a:pPr marL="285750" indent="-285750">
              <a:buFont typeface="Wingdings" panose="05000000000000000000" pitchFamily="2" charset="2"/>
              <a:buChar char="q"/>
            </a:pPr>
            <a:r>
              <a:rPr lang="en-US" dirty="0">
                <a:solidFill>
                  <a:schemeClr val="bg1"/>
                </a:solidFill>
              </a:rPr>
              <a:t>Icon8.com</a:t>
            </a:r>
          </a:p>
          <a:p>
            <a:pPr marL="285750" indent="-285750">
              <a:buFont typeface="Wingdings" panose="05000000000000000000" pitchFamily="2" charset="2"/>
              <a:buChar char="q"/>
            </a:pPr>
            <a:r>
              <a:rPr lang="en-US" dirty="0">
                <a:solidFill>
                  <a:schemeClr val="bg1"/>
                </a:solidFill>
              </a:rPr>
              <a:t>Search for “close”</a:t>
            </a:r>
          </a:p>
          <a:p>
            <a:pPr marL="285750" indent="-285750">
              <a:buFont typeface="Wingdings" panose="05000000000000000000" pitchFamily="2" charset="2"/>
              <a:buChar char="q"/>
            </a:pPr>
            <a:r>
              <a:rPr lang="en-US" dirty="0">
                <a:solidFill>
                  <a:schemeClr val="bg1"/>
                </a:solidFill>
              </a:rPr>
              <a:t>Download a close icon</a:t>
            </a:r>
          </a:p>
          <a:p>
            <a:pPr marL="285750" indent="-285750">
              <a:buFont typeface="Wingdings" panose="05000000000000000000" pitchFamily="2" charset="2"/>
              <a:buChar char="q"/>
            </a:pPr>
            <a:r>
              <a:rPr lang="en-US" dirty="0">
                <a:solidFill>
                  <a:schemeClr val="bg1"/>
                </a:solidFill>
              </a:rPr>
              <a:t>Save it to a folder with this program</a:t>
            </a:r>
          </a:p>
        </p:txBody>
      </p:sp>
      <p:pic>
        <p:nvPicPr>
          <p:cNvPr id="3" name="Picture 2" descr="A screenshot of a social media post&#10;&#10;Description automatically generated">
            <a:extLst>
              <a:ext uri="{FF2B5EF4-FFF2-40B4-BE49-F238E27FC236}">
                <a16:creationId xmlns:a16="http://schemas.microsoft.com/office/drawing/2014/main" id="{F0B24BA9-61FE-4D90-A8D5-ED88897BF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985" y="1904169"/>
            <a:ext cx="7962193" cy="3494941"/>
          </a:xfrm>
          <a:prstGeom prst="rect">
            <a:avLst/>
          </a:prstGeom>
        </p:spPr>
      </p:pic>
      <p:pic>
        <p:nvPicPr>
          <p:cNvPr id="6" name="Picture 5">
            <a:extLst>
              <a:ext uri="{FF2B5EF4-FFF2-40B4-BE49-F238E27FC236}">
                <a16:creationId xmlns:a16="http://schemas.microsoft.com/office/drawing/2014/main" id="{AE3F5916-494E-4DCC-BA29-2F46CB295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985" y="1127771"/>
            <a:ext cx="7962193" cy="662238"/>
          </a:xfrm>
          <a:prstGeom prst="rect">
            <a:avLst/>
          </a:prstGeom>
        </p:spPr>
      </p:pic>
    </p:spTree>
    <p:extLst>
      <p:ext uri="{BB962C8B-B14F-4D97-AF65-F5344CB8AC3E}">
        <p14:creationId xmlns:p14="http://schemas.microsoft.com/office/powerpoint/2010/main" val="3649212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pictureBoxClose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2C577F4-7258-48B2-875D-B7CEC31BB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021" y="1464102"/>
            <a:ext cx="7583226" cy="381511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215821"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033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Resize and Change </a:t>
            </a:r>
            <a:r>
              <a:rPr lang="en-US" sz="4400" kern="1200" dirty="0" err="1">
                <a:solidFill>
                  <a:srgbClr val="FFFFFF"/>
                </a:solidFill>
                <a:latin typeface="+mj-lt"/>
                <a:ea typeface="+mj-ea"/>
                <a:cs typeface="+mj-cs"/>
              </a:rPr>
              <a:t>BackColor</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and Change Color </a:t>
            </a:r>
          </a:p>
          <a:p>
            <a:pPr marL="285750" indent="-285750">
              <a:buFont typeface="Wingdings" panose="05000000000000000000" pitchFamily="2" charset="2"/>
              <a:buChar char="q"/>
            </a:pPr>
            <a:r>
              <a:rPr lang="en-US" dirty="0">
                <a:solidFill>
                  <a:schemeClr val="bg1"/>
                </a:solidFill>
              </a:rPr>
              <a:t>Change color to Control</a:t>
            </a:r>
          </a:p>
        </p:txBody>
      </p:sp>
      <p:pic>
        <p:nvPicPr>
          <p:cNvPr id="3" name="Picture 2" descr="A screenshot of a computer screen&#10;&#10;Description automatically generated">
            <a:extLst>
              <a:ext uri="{FF2B5EF4-FFF2-40B4-BE49-F238E27FC236}">
                <a16:creationId xmlns:a16="http://schemas.microsoft.com/office/drawing/2014/main" id="{0D35B344-0A84-4317-BDA1-6F04B5801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91380"/>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68607" y="14127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016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play button on the picture box</a:t>
            </a:r>
          </a:p>
          <a:p>
            <a:pPr marL="285750" indent="-285750">
              <a:buFont typeface="Wingdings" panose="05000000000000000000" pitchFamily="2" charset="2"/>
              <a:buChar char="q"/>
            </a:pPr>
            <a:r>
              <a:rPr lang="en-US" dirty="0">
                <a:solidFill>
                  <a:schemeClr val="bg1"/>
                </a:solidFill>
              </a:rPr>
              <a:t>Change to stretch image</a:t>
            </a:r>
          </a:p>
          <a:p>
            <a:pPr marL="285750" indent="-285750">
              <a:buFont typeface="Wingdings" panose="05000000000000000000" pitchFamily="2" charset="2"/>
              <a:buChar char="q"/>
            </a:pPr>
            <a:r>
              <a:rPr lang="en-US" dirty="0">
                <a:solidFill>
                  <a:schemeClr val="bg1"/>
                </a:solidFill>
              </a:rPr>
              <a:t>Select Choose Image</a:t>
            </a:r>
          </a:p>
          <a:p>
            <a:pPr marL="285750" indent="-285750">
              <a:buFont typeface="Wingdings" panose="05000000000000000000" pitchFamily="2" charset="2"/>
              <a:buChar char="q"/>
            </a:pPr>
            <a:r>
              <a:rPr lang="en-US" dirty="0">
                <a:solidFill>
                  <a:schemeClr val="bg1"/>
                </a:solidFill>
              </a:rPr>
              <a:t>Local Resource</a:t>
            </a:r>
          </a:p>
          <a:p>
            <a:pPr marL="285750" indent="-285750">
              <a:buFont typeface="Wingdings" panose="05000000000000000000" pitchFamily="2" charset="2"/>
              <a:buChar char="q"/>
            </a:pPr>
            <a:r>
              <a:rPr lang="en-US" dirty="0">
                <a:solidFill>
                  <a:schemeClr val="bg1"/>
                </a:solidFill>
              </a:rPr>
              <a:t>Import</a:t>
            </a:r>
          </a:p>
          <a:p>
            <a:pPr marL="285750" indent="-285750">
              <a:buFont typeface="Wingdings" panose="05000000000000000000" pitchFamily="2" charset="2"/>
              <a:buChar char="q"/>
            </a:pPr>
            <a:r>
              <a:rPr lang="en-US" dirty="0">
                <a:solidFill>
                  <a:schemeClr val="bg1"/>
                </a:solidFill>
              </a:rPr>
              <a:t>Search for image icon  </a:t>
            </a:r>
          </a:p>
        </p:txBody>
      </p:sp>
      <p:pic>
        <p:nvPicPr>
          <p:cNvPr id="3" name="Picture 2" descr="A screenshot of a cell phone&#10;&#10;Description automatically generated">
            <a:extLst>
              <a:ext uri="{FF2B5EF4-FFF2-40B4-BE49-F238E27FC236}">
                <a16:creationId xmlns:a16="http://schemas.microsoft.com/office/drawing/2014/main" id="{6515E445-9D60-4BAC-BB3B-DBA2F4C8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772400"/>
            <a:ext cx="7856054" cy="5323600"/>
          </a:xfrm>
          <a:prstGeom prst="rect">
            <a:avLst/>
          </a:prstGeom>
        </p:spPr>
      </p:pic>
    </p:spTree>
    <p:extLst>
      <p:ext uri="{BB962C8B-B14F-4D97-AF65-F5344CB8AC3E}">
        <p14:creationId xmlns:p14="http://schemas.microsoft.com/office/powerpoint/2010/main" val="1399826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Size and Location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if needed</a:t>
            </a: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34943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Function to Close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the icon</a:t>
            </a:r>
          </a:p>
          <a:p>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17045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Close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err="1">
                <a:solidFill>
                  <a:schemeClr val="bg1"/>
                </a:solidFill>
              </a:rPr>
              <a:t>this.Hide</a:t>
            </a:r>
            <a:r>
              <a:rPr lang="en-US" dirty="0">
                <a:solidFill>
                  <a:schemeClr val="bg1"/>
                </a:solidFill>
              </a:rPr>
              <a:t>();</a:t>
            </a:r>
          </a:p>
        </p:txBody>
      </p:sp>
      <p:pic>
        <p:nvPicPr>
          <p:cNvPr id="9" name="Picture 8" descr="A screenshot of a computer screen&#10;&#10;Description automatically generated">
            <a:extLst>
              <a:ext uri="{FF2B5EF4-FFF2-40B4-BE49-F238E27FC236}">
                <a16:creationId xmlns:a16="http://schemas.microsoft.com/office/drawing/2014/main" id="{AF6889BA-3BFA-4642-838F-52A4A4D2E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045" y="1159147"/>
            <a:ext cx="7857177" cy="453970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311956" y="31641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82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Configure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Configure your new project</a:t>
            </a:r>
          </a:p>
          <a:p>
            <a:pPr marL="285750" indent="-285750">
              <a:buFont typeface="Wingdings" panose="05000000000000000000" pitchFamily="2" charset="2"/>
              <a:buChar char="q"/>
            </a:pPr>
            <a:r>
              <a:rPr lang="en-US" dirty="0">
                <a:solidFill>
                  <a:schemeClr val="bg1"/>
                </a:solidFill>
              </a:rPr>
              <a:t>Choose a project name, use Pascal name convention</a:t>
            </a:r>
          </a:p>
          <a:p>
            <a:pPr marL="285750" indent="-285750">
              <a:buFont typeface="Wingdings" panose="05000000000000000000" pitchFamily="2" charset="2"/>
              <a:buChar char="q"/>
            </a:pPr>
            <a:r>
              <a:rPr lang="en-US" dirty="0">
                <a:solidFill>
                  <a:schemeClr val="bg1"/>
                </a:solidFill>
              </a:rPr>
              <a:t>Choose save destination</a:t>
            </a:r>
          </a:p>
          <a:p>
            <a:pPr marL="285750" indent="-285750">
              <a:buFont typeface="Wingdings" panose="05000000000000000000" pitchFamily="2" charset="2"/>
              <a:buChar char="q"/>
            </a:pPr>
            <a:r>
              <a:rPr lang="en-US" dirty="0">
                <a:solidFill>
                  <a:schemeClr val="bg1"/>
                </a:solidFill>
              </a:rPr>
              <a:t>Have check for solution in the same directory</a:t>
            </a:r>
          </a:p>
          <a:p>
            <a:pPr marL="285750" indent="-285750">
              <a:buFont typeface="Wingdings" panose="05000000000000000000" pitchFamily="2" charset="2"/>
              <a:buChar char="q"/>
            </a:pPr>
            <a:r>
              <a:rPr lang="en-US" dirty="0">
                <a:solidFill>
                  <a:schemeClr val="bg1"/>
                </a:solidFill>
              </a:rPr>
              <a:t>Create</a:t>
            </a:r>
          </a:p>
        </p:txBody>
      </p:sp>
      <p:pic>
        <p:nvPicPr>
          <p:cNvPr id="5" name="Picture 4" descr="A screenshot of a cell phone&#10;&#10;Description automatically generated">
            <a:extLst>
              <a:ext uri="{FF2B5EF4-FFF2-40B4-BE49-F238E27FC236}">
                <a16:creationId xmlns:a16="http://schemas.microsoft.com/office/drawing/2014/main" id="{158ACEBB-2F71-44C8-A8BB-B4A4623BE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73" y="317247"/>
            <a:ext cx="5289215" cy="5871029"/>
          </a:xfrm>
          <a:prstGeom prst="rect">
            <a:avLst/>
          </a:prstGeom>
        </p:spPr>
      </p:pic>
    </p:spTree>
    <p:extLst>
      <p:ext uri="{BB962C8B-B14F-4D97-AF65-F5344CB8AC3E}">
        <p14:creationId xmlns:p14="http://schemas.microsoft.com/office/powerpoint/2010/main" val="4040739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Start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window</a:t>
            </a:r>
          </a:p>
          <a:p>
            <a:pPr marL="285750" indent="-285750">
              <a:buFont typeface="Wingdings" panose="05000000000000000000" pitchFamily="2" charset="2"/>
              <a:buChar char="q"/>
            </a:pPr>
            <a:r>
              <a:rPr lang="en-US" dirty="0">
                <a:solidFill>
                  <a:schemeClr val="bg1"/>
                </a:solidFill>
              </a:rPr>
              <a:t>Under Properties change the </a:t>
            </a:r>
            <a:r>
              <a:rPr lang="en-US" dirty="0" err="1">
                <a:solidFill>
                  <a:schemeClr val="bg1"/>
                </a:solidFill>
              </a:rPr>
              <a:t>StartPosition</a:t>
            </a:r>
            <a:r>
              <a:rPr lang="en-US" dirty="0">
                <a:solidFill>
                  <a:schemeClr val="bg1"/>
                </a:solidFill>
              </a:rPr>
              <a:t> to </a:t>
            </a:r>
            <a:r>
              <a:rPr lang="en-US" dirty="0" err="1">
                <a:solidFill>
                  <a:schemeClr val="bg1"/>
                </a:solidFill>
              </a:rPr>
              <a:t>CenterScreen</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E93F7DA-6F40-452A-B1EB-0BFE49928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876" y="1341106"/>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356556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983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Run the Program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Verify the Program Runs</a:t>
            </a:r>
          </a:p>
          <a:p>
            <a:pPr marL="285750" indent="-285750">
              <a:buFont typeface="Wingdings" panose="05000000000000000000" pitchFamily="2" charset="2"/>
              <a:buChar char="q"/>
            </a:pPr>
            <a:r>
              <a:rPr lang="en-US" dirty="0">
                <a:solidFill>
                  <a:schemeClr val="bg1"/>
                </a:solidFill>
              </a:rPr>
              <a:t>Select the close icon </a:t>
            </a:r>
          </a:p>
          <a:p>
            <a:pPr marL="285750" indent="-285750">
              <a:buFont typeface="Wingdings" panose="05000000000000000000" pitchFamily="2" charset="2"/>
              <a:buChar char="q"/>
            </a:pPr>
            <a:r>
              <a:rPr lang="en-US" dirty="0">
                <a:solidFill>
                  <a:schemeClr val="bg1"/>
                </a:solidFill>
              </a:rPr>
              <a:t>Stop the program</a:t>
            </a:r>
          </a:p>
        </p:txBody>
      </p:sp>
      <p:pic>
        <p:nvPicPr>
          <p:cNvPr id="3" name="Picture 2" descr="A screenshot of a computer screen&#10;&#10;Description automatically generated">
            <a:extLst>
              <a:ext uri="{FF2B5EF4-FFF2-40B4-BE49-F238E27FC236}">
                <a16:creationId xmlns:a16="http://schemas.microsoft.com/office/drawing/2014/main" id="{656C06E6-A19E-4DDA-8395-B3BAB100C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359683"/>
            <a:ext cx="8039580" cy="404470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6E07749-A86E-4109-B209-EEBCAAF4A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850" y="1713060"/>
            <a:ext cx="6622498" cy="3559228"/>
          </a:xfrm>
          <a:prstGeom prst="rect">
            <a:avLst/>
          </a:prstGeom>
        </p:spPr>
      </p:pic>
    </p:spTree>
    <p:extLst>
      <p:ext uri="{BB962C8B-B14F-4D97-AF65-F5344CB8AC3E}">
        <p14:creationId xmlns:p14="http://schemas.microsoft.com/office/powerpoint/2010/main" val="1742676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highlight>
                  <a:srgbClr val="FFFF00"/>
                </a:highlight>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325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Open MSQL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Microsoft SQL Server Management Studio</a:t>
            </a:r>
          </a:p>
          <a:p>
            <a:pPr marL="285750" indent="-285750">
              <a:buFont typeface="Wingdings" panose="05000000000000000000" pitchFamily="2" charset="2"/>
              <a:buChar char="q"/>
            </a:pPr>
            <a:r>
              <a:rPr lang="en-US" dirty="0">
                <a:solidFill>
                  <a:schemeClr val="bg1"/>
                </a:solidFill>
              </a:rPr>
              <a:t>Right Click on Databases</a:t>
            </a:r>
          </a:p>
          <a:p>
            <a:pPr marL="285750" indent="-285750">
              <a:buFont typeface="Wingdings" panose="05000000000000000000" pitchFamily="2" charset="2"/>
              <a:buChar char="q"/>
            </a:pPr>
            <a:r>
              <a:rPr lang="en-US" dirty="0">
                <a:solidFill>
                  <a:schemeClr val="bg1"/>
                </a:solidFill>
              </a:rPr>
              <a:t>Create a database</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Track!TManagementSystem</a:t>
            </a: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64AC4E35-8C72-420F-8A3C-1E2F945C3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272984"/>
            <a:ext cx="8039580" cy="404470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B7954C7-B5D2-4B7A-BC37-F1C875419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899" y="1777749"/>
            <a:ext cx="4430574" cy="4150552"/>
          </a:xfrm>
          <a:prstGeom prst="rect">
            <a:avLst/>
          </a:prstGeom>
        </p:spPr>
      </p:pic>
    </p:spTree>
    <p:extLst>
      <p:ext uri="{BB962C8B-B14F-4D97-AF65-F5344CB8AC3E}">
        <p14:creationId xmlns:p14="http://schemas.microsoft.com/office/powerpoint/2010/main" val="1851322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Tables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Table</a:t>
            </a:r>
          </a:p>
          <a:p>
            <a:pPr marL="285750" indent="-285750">
              <a:buFont typeface="Wingdings" panose="05000000000000000000" pitchFamily="2" charset="2"/>
              <a:buChar char="q"/>
            </a:pPr>
            <a:r>
              <a:rPr lang="en-US" dirty="0">
                <a:solidFill>
                  <a:schemeClr val="bg1"/>
                </a:solidFill>
              </a:rPr>
              <a:t>Right Click on Tables</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5" name="Picture 4" descr="A screenshot of a computer&#10;&#10;Description automatically generated">
            <a:extLst>
              <a:ext uri="{FF2B5EF4-FFF2-40B4-BE49-F238E27FC236}">
                <a16:creationId xmlns:a16="http://schemas.microsoft.com/office/drawing/2014/main" id="{528C6E1A-2C08-4BE7-B8C4-B5A0861F38D3}"/>
              </a:ext>
            </a:extLst>
          </p:cNvPr>
          <p:cNvPicPr>
            <a:picLocks noChangeAspect="1"/>
          </p:cNvPicPr>
          <p:nvPr/>
        </p:nvPicPr>
        <p:blipFill rotWithShape="1">
          <a:blip r:embed="rId3">
            <a:extLst>
              <a:ext uri="{28A0092B-C50C-407E-A947-70E740481C1C}">
                <a14:useLocalDpi xmlns:a14="http://schemas.microsoft.com/office/drawing/2010/main" val="0"/>
              </a:ext>
            </a:extLst>
          </a:blip>
          <a:srcRect r="59306"/>
          <a:stretch/>
        </p:blipFill>
        <p:spPr>
          <a:xfrm>
            <a:off x="5278279" y="34467"/>
            <a:ext cx="5522820" cy="6827826"/>
          </a:xfrm>
          <a:prstGeom prst="rect">
            <a:avLst/>
          </a:prstGeom>
        </p:spPr>
      </p:pic>
    </p:spTree>
    <p:extLst>
      <p:ext uri="{BB962C8B-B14F-4D97-AF65-F5344CB8AC3E}">
        <p14:creationId xmlns:p14="http://schemas.microsoft.com/office/powerpoint/2010/main" val="962810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tbl_users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DC8963CB-54A4-4F36-9BC5-D11013034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097" y="2019101"/>
            <a:ext cx="6740680" cy="2500303"/>
          </a:xfrm>
          <a:prstGeom prst="rect">
            <a:avLst/>
          </a:prstGeom>
        </p:spPr>
      </p:pic>
    </p:spTree>
    <p:extLst>
      <p:ext uri="{BB962C8B-B14F-4D97-AF65-F5344CB8AC3E}">
        <p14:creationId xmlns:p14="http://schemas.microsoft.com/office/powerpoint/2010/main" val="3109916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83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pic>
        <p:nvPicPr>
          <p:cNvPr id="3" name="Picture 2" descr="A screenshot of a computer&#10;&#10;Description automatically generated">
            <a:extLst>
              <a:ext uri="{FF2B5EF4-FFF2-40B4-BE49-F238E27FC236}">
                <a16:creationId xmlns:a16="http://schemas.microsoft.com/office/drawing/2014/main" id="{D26C8EE5-7369-4183-A5F6-EC8014840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613" y="357670"/>
            <a:ext cx="7188242" cy="622935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85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Refresh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Refresh Table</a:t>
            </a:r>
          </a:p>
          <a:p>
            <a:pPr marL="285750" indent="-285750">
              <a:buFont typeface="Wingdings" panose="05000000000000000000" pitchFamily="2" charset="2"/>
              <a:buChar char="q"/>
            </a:pPr>
            <a:r>
              <a:rPr lang="en-US" dirty="0">
                <a:solidFill>
                  <a:schemeClr val="bg1"/>
                </a:solidFill>
              </a:rPr>
              <a:t>Right Click on the Table Folder</a:t>
            </a:r>
          </a:p>
          <a:p>
            <a:pPr marL="285750" indent="-285750">
              <a:buFont typeface="Wingdings" panose="05000000000000000000" pitchFamily="2" charset="2"/>
              <a:buChar char="q"/>
            </a:pPr>
            <a:r>
              <a:rPr lang="en-US" dirty="0">
                <a:solidFill>
                  <a:schemeClr val="bg1"/>
                </a:solidFill>
              </a:rPr>
              <a:t>Select Refresh so you can see the new table</a:t>
            </a:r>
          </a:p>
        </p:txBody>
      </p:sp>
      <p:pic>
        <p:nvPicPr>
          <p:cNvPr id="2" name="Picture 1">
            <a:extLst>
              <a:ext uri="{FF2B5EF4-FFF2-40B4-BE49-F238E27FC236}">
                <a16:creationId xmlns:a16="http://schemas.microsoft.com/office/drawing/2014/main" id="{E96E8634-2328-4E91-82F4-A203CF13E745}"/>
              </a:ext>
            </a:extLst>
          </p:cNvPr>
          <p:cNvPicPr>
            <a:picLocks noChangeAspect="1"/>
          </p:cNvPicPr>
          <p:nvPr/>
        </p:nvPicPr>
        <p:blipFill rotWithShape="1">
          <a:blip r:embed="rId3"/>
          <a:srcRect l="36427" t="21349" r="41636" b="34100"/>
          <a:stretch/>
        </p:blipFill>
        <p:spPr>
          <a:xfrm>
            <a:off x="5577798" y="178836"/>
            <a:ext cx="5004595" cy="6504851"/>
          </a:xfrm>
          <a:prstGeom prst="rect">
            <a:avLst/>
          </a:prstGeom>
        </p:spPr>
      </p:pic>
    </p:spTree>
    <p:extLst>
      <p:ext uri="{BB962C8B-B14F-4D97-AF65-F5344CB8AC3E}">
        <p14:creationId xmlns:p14="http://schemas.microsoft.com/office/powerpoint/2010/main" val="3786904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New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Table</a:t>
            </a:r>
          </a:p>
          <a:p>
            <a:pPr marL="285750" indent="-285750">
              <a:buFont typeface="Wingdings" panose="05000000000000000000" pitchFamily="2" charset="2"/>
              <a:buChar char="q"/>
            </a:pPr>
            <a:r>
              <a:rPr lang="en-US" dirty="0">
                <a:solidFill>
                  <a:schemeClr val="bg1"/>
                </a:solidFill>
              </a:rPr>
              <a:t>Right Click on table folder</a:t>
            </a:r>
          </a:p>
          <a:p>
            <a:pPr marL="285750" indent="-285750">
              <a:buFont typeface="Wingdings" panose="05000000000000000000" pitchFamily="2" charset="2"/>
              <a:buChar char="q"/>
            </a:pPr>
            <a:r>
              <a:rPr lang="en-US" dirty="0">
                <a:solidFill>
                  <a:schemeClr val="bg1"/>
                </a:solidFill>
              </a:rPr>
              <a:t>New&gt;</a:t>
            </a:r>
          </a:p>
          <a:p>
            <a:pPr marL="285750" indent="-285750">
              <a:buFont typeface="Wingdings" panose="05000000000000000000" pitchFamily="2" charset="2"/>
              <a:buChar char="q"/>
            </a:pPr>
            <a:r>
              <a:rPr lang="en-US" dirty="0">
                <a:solidFill>
                  <a:schemeClr val="bg1"/>
                </a:solidFill>
              </a:rPr>
              <a:t>Table</a:t>
            </a:r>
          </a:p>
        </p:txBody>
      </p:sp>
      <p:pic>
        <p:nvPicPr>
          <p:cNvPr id="2" name="Picture 1">
            <a:extLst>
              <a:ext uri="{FF2B5EF4-FFF2-40B4-BE49-F238E27FC236}">
                <a16:creationId xmlns:a16="http://schemas.microsoft.com/office/drawing/2014/main" id="{1DFF030E-24CE-4DFE-A102-6F344BE6BD2F}"/>
              </a:ext>
            </a:extLst>
          </p:cNvPr>
          <p:cNvPicPr>
            <a:picLocks noChangeAspect="1"/>
          </p:cNvPicPr>
          <p:nvPr/>
        </p:nvPicPr>
        <p:blipFill rotWithShape="1">
          <a:blip r:embed="rId2"/>
          <a:srcRect l="36428" t="21349" r="41636" b="34100"/>
          <a:stretch/>
        </p:blipFill>
        <p:spPr>
          <a:xfrm>
            <a:off x="4868552" y="326432"/>
            <a:ext cx="4678176" cy="608057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832789" y="189987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18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Window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a:t>
            </a:r>
          </a:p>
          <a:p>
            <a:pPr marL="285750" indent="-285750">
              <a:buFont typeface="Wingdings" panose="05000000000000000000" pitchFamily="2" charset="2"/>
              <a:buChar char="q"/>
            </a:pPr>
            <a:r>
              <a:rPr lang="en-US" dirty="0">
                <a:solidFill>
                  <a:schemeClr val="bg1"/>
                </a:solidFill>
              </a:rPr>
              <a:t>Find the design name and rename it using camel case convention</a:t>
            </a:r>
          </a:p>
        </p:txBody>
      </p:sp>
      <p:pic>
        <p:nvPicPr>
          <p:cNvPr id="5" name="Picture 4" descr="A screenshot of a computer screen&#10;&#10;Description automatically generated">
            <a:extLst>
              <a:ext uri="{FF2B5EF4-FFF2-40B4-BE49-F238E27FC236}">
                <a16:creationId xmlns:a16="http://schemas.microsoft.com/office/drawing/2014/main" id="{7258FFA2-97FB-48CC-A294-0D2160C3C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07033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1202" y="257724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551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Create Requester Table</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Build Table</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3" name="Picture 2" descr="A screenshot of a computer&#10;&#10;Description automatically generated">
            <a:extLst>
              <a:ext uri="{FF2B5EF4-FFF2-40B4-BE49-F238E27FC236}">
                <a16:creationId xmlns:a16="http://schemas.microsoft.com/office/drawing/2014/main" id="{B4CBEEC1-7FF4-4CAD-A826-FB61BB76C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729" y="190046"/>
            <a:ext cx="6878010" cy="6477904"/>
          </a:xfrm>
          <a:prstGeom prst="rect">
            <a:avLst/>
          </a:prstGeom>
        </p:spPr>
      </p:pic>
    </p:spTree>
    <p:extLst>
      <p:ext uri="{BB962C8B-B14F-4D97-AF65-F5344CB8AC3E}">
        <p14:creationId xmlns:p14="http://schemas.microsoft.com/office/powerpoint/2010/main" val="3812762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457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3A26151-3143-4DB0-8FA3-F988009C7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732049"/>
            <a:ext cx="6447145" cy="5393898"/>
          </a:xfrm>
          <a:prstGeom prst="rect">
            <a:avLst/>
          </a:prstGeom>
        </p:spPr>
      </p:pic>
    </p:spTree>
    <p:extLst>
      <p:ext uri="{BB962C8B-B14F-4D97-AF65-F5344CB8AC3E}">
        <p14:creationId xmlns:p14="http://schemas.microsoft.com/office/powerpoint/2010/main" val="2752232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tbl_requesters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ell phone&#10;&#10;Description automatically generated">
            <a:extLst>
              <a:ext uri="{FF2B5EF4-FFF2-40B4-BE49-F238E27FC236}">
                <a16:creationId xmlns:a16="http://schemas.microsoft.com/office/drawing/2014/main" id="{F5FC6C35-00BF-48F6-BDDB-050BAD8D1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1653132"/>
            <a:ext cx="6790595" cy="2518818"/>
          </a:xfrm>
          <a:prstGeom prst="rect">
            <a:avLst/>
          </a:prstGeom>
        </p:spPr>
      </p:pic>
    </p:spTree>
    <p:extLst>
      <p:ext uri="{BB962C8B-B14F-4D97-AF65-F5344CB8AC3E}">
        <p14:creationId xmlns:p14="http://schemas.microsoft.com/office/powerpoint/2010/main" val="48607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highlight>
                  <a:srgbClr val="FFFF00"/>
                </a:highlight>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724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Connection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In Visual Studio</a:t>
            </a:r>
          </a:p>
          <a:p>
            <a:pPr marL="285750" indent="-285750">
              <a:buFont typeface="Wingdings" panose="05000000000000000000" pitchFamily="2" charset="2"/>
              <a:buChar char="q"/>
            </a:pPr>
            <a:r>
              <a:rPr lang="en-US" dirty="0">
                <a:solidFill>
                  <a:schemeClr val="bg1"/>
                </a:solidFill>
              </a:rPr>
              <a:t>Under Server Explore</a:t>
            </a:r>
          </a:p>
          <a:p>
            <a:pPr marL="285750" indent="-285750">
              <a:buFont typeface="Wingdings" panose="05000000000000000000" pitchFamily="2" charset="2"/>
              <a:buChar char="q"/>
            </a:pPr>
            <a:r>
              <a:rPr lang="en-US" dirty="0">
                <a:solidFill>
                  <a:schemeClr val="bg1"/>
                </a:solidFill>
              </a:rPr>
              <a:t>Right Click on Data Connections</a:t>
            </a:r>
          </a:p>
          <a:p>
            <a:pPr marL="285750" indent="-285750">
              <a:buFont typeface="Wingdings" panose="05000000000000000000" pitchFamily="2" charset="2"/>
              <a:buChar char="q"/>
            </a:pPr>
            <a:r>
              <a:rPr lang="en-US" dirty="0">
                <a:solidFill>
                  <a:schemeClr val="bg1"/>
                </a:solidFill>
              </a:rPr>
              <a:t>Add Connection</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C2C9CE4-E5CC-4C78-ADD2-77CE27C4AC04}"/>
              </a:ext>
            </a:extLst>
          </p:cNvPr>
          <p:cNvPicPr>
            <a:picLocks noChangeAspect="1"/>
          </p:cNvPicPr>
          <p:nvPr/>
        </p:nvPicPr>
        <p:blipFill rotWithShape="1">
          <a:blip r:embed="rId2"/>
          <a:srcRect l="36915" t="21286" r="2253" b="33146"/>
          <a:stretch/>
        </p:blipFill>
        <p:spPr>
          <a:xfrm>
            <a:off x="4221104" y="1464102"/>
            <a:ext cx="7917060" cy="3795485"/>
          </a:xfrm>
          <a:prstGeom prst="rect">
            <a:avLst/>
          </a:prstGeom>
        </p:spPr>
      </p:pic>
    </p:spTree>
    <p:extLst>
      <p:ext uri="{BB962C8B-B14F-4D97-AF65-F5344CB8AC3E}">
        <p14:creationId xmlns:p14="http://schemas.microsoft.com/office/powerpoint/2010/main" val="369616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Database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Database</a:t>
            </a:r>
          </a:p>
          <a:p>
            <a:pPr marL="285750" indent="-285750">
              <a:buFont typeface="Wingdings" panose="05000000000000000000" pitchFamily="2" charset="2"/>
              <a:buChar char="q"/>
            </a:pPr>
            <a:r>
              <a:rPr lang="en-US" dirty="0">
                <a:solidFill>
                  <a:schemeClr val="bg1"/>
                </a:solidFill>
              </a:rPr>
              <a:t>Change Server Name to your local server</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8813126-A045-40CD-AB34-CDBF24CBD8AB}"/>
              </a:ext>
            </a:extLst>
          </p:cNvPr>
          <p:cNvPicPr>
            <a:picLocks noChangeAspect="1"/>
          </p:cNvPicPr>
          <p:nvPr/>
        </p:nvPicPr>
        <p:blipFill rotWithShape="1">
          <a:blip r:embed="rId2"/>
          <a:srcRect l="36428" t="21349" r="6799" b="34100"/>
          <a:stretch/>
        </p:blipFill>
        <p:spPr>
          <a:xfrm>
            <a:off x="4271568" y="1405101"/>
            <a:ext cx="7790534" cy="3912589"/>
          </a:xfrm>
          <a:prstGeom prst="rect">
            <a:avLst/>
          </a:prstGeom>
        </p:spPr>
      </p:pic>
    </p:spTree>
    <p:extLst>
      <p:ext uri="{BB962C8B-B14F-4D97-AF65-F5344CB8AC3E}">
        <p14:creationId xmlns:p14="http://schemas.microsoft.com/office/powerpoint/2010/main" val="2390198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App Config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App Config</a:t>
            </a:r>
          </a:p>
          <a:p>
            <a:pPr marL="285750" indent="-285750">
              <a:buFont typeface="Wingdings" panose="05000000000000000000" pitchFamily="2" charset="2"/>
              <a:buChar char="q"/>
            </a:pPr>
            <a:r>
              <a:rPr lang="en-US" dirty="0">
                <a:solidFill>
                  <a:schemeClr val="bg1"/>
                </a:solidFill>
              </a:rPr>
              <a:t>Under Solution Explore</a:t>
            </a:r>
          </a:p>
          <a:p>
            <a:pPr marL="285750" indent="-285750">
              <a:buFont typeface="Wingdings" panose="05000000000000000000" pitchFamily="2" charset="2"/>
              <a:buChar char="q"/>
            </a:pPr>
            <a:r>
              <a:rPr lang="en-US" dirty="0">
                <a:solidFill>
                  <a:schemeClr val="bg1"/>
                </a:solidFill>
              </a:rPr>
              <a:t>Double Click the App Config</a:t>
            </a:r>
          </a:p>
        </p:txBody>
      </p:sp>
      <p:pic>
        <p:nvPicPr>
          <p:cNvPr id="2" name="Picture 1">
            <a:extLst>
              <a:ext uri="{FF2B5EF4-FFF2-40B4-BE49-F238E27FC236}">
                <a16:creationId xmlns:a16="http://schemas.microsoft.com/office/drawing/2014/main" id="{BF0AFA9F-DC83-458B-8E8C-FC27B7178116}"/>
              </a:ext>
            </a:extLst>
          </p:cNvPr>
          <p:cNvPicPr>
            <a:picLocks noChangeAspect="1"/>
          </p:cNvPicPr>
          <p:nvPr/>
        </p:nvPicPr>
        <p:blipFill rotWithShape="1">
          <a:blip r:embed="rId2"/>
          <a:srcRect l="36793" t="21349" r="1027" b="34100"/>
          <a:stretch/>
        </p:blipFill>
        <p:spPr>
          <a:xfrm>
            <a:off x="4294118" y="1699921"/>
            <a:ext cx="7889637" cy="361776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045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Connection String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Connection String</a:t>
            </a:r>
          </a:p>
          <a:p>
            <a:pPr marL="285750" indent="-285750">
              <a:buFont typeface="Wingdings" panose="05000000000000000000" pitchFamily="2" charset="2"/>
              <a:buChar char="q"/>
            </a:pPr>
            <a:r>
              <a:rPr lang="en-US" dirty="0">
                <a:solidFill>
                  <a:schemeClr val="bg1"/>
                </a:solidFill>
              </a:rPr>
              <a:t>Type in the following code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This is to add a connection string from our application at startup to the database we created</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2FB4A4C7-7838-46B1-A9DD-06C84F66C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260" y="1166228"/>
            <a:ext cx="7854184" cy="3081922"/>
          </a:xfrm>
          <a:prstGeom prst="rect">
            <a:avLst/>
          </a:prstGeom>
        </p:spPr>
      </p:pic>
    </p:spTree>
    <p:extLst>
      <p:ext uri="{BB962C8B-B14F-4D97-AF65-F5344CB8AC3E}">
        <p14:creationId xmlns:p14="http://schemas.microsoft.com/office/powerpoint/2010/main" val="1359456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Get Database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Under Server Explorer</a:t>
            </a:r>
          </a:p>
          <a:p>
            <a:pPr marL="285750" indent="-285750">
              <a:buFont typeface="Wingdings" panose="05000000000000000000" pitchFamily="2" charset="2"/>
              <a:buChar char="q"/>
            </a:pPr>
            <a:r>
              <a:rPr lang="en-US" dirty="0">
                <a:solidFill>
                  <a:schemeClr val="bg1"/>
                </a:solidFill>
              </a:rPr>
              <a:t>Click on the database</a:t>
            </a:r>
          </a:p>
          <a:p>
            <a:pPr marL="285750" indent="-285750">
              <a:buFont typeface="Wingdings" panose="05000000000000000000" pitchFamily="2" charset="2"/>
              <a:buChar char="q"/>
            </a:pPr>
            <a:r>
              <a:rPr lang="en-US" dirty="0">
                <a:solidFill>
                  <a:schemeClr val="bg1"/>
                </a:solidFill>
              </a:rPr>
              <a:t>Go to Properties</a:t>
            </a:r>
          </a:p>
          <a:p>
            <a:pPr marL="285750" indent="-285750">
              <a:buFont typeface="Wingdings" panose="05000000000000000000" pitchFamily="2" charset="2"/>
              <a:buChar char="q"/>
            </a:pPr>
            <a:r>
              <a:rPr lang="en-US" dirty="0">
                <a:solidFill>
                  <a:schemeClr val="bg1"/>
                </a:solidFill>
              </a:rPr>
              <a:t>Select the database name</a:t>
            </a:r>
          </a:p>
          <a:p>
            <a:pPr marL="285750" indent="-285750">
              <a:buFont typeface="Wingdings" panose="05000000000000000000" pitchFamily="2" charset="2"/>
              <a:buChar char="q"/>
            </a:pPr>
            <a:r>
              <a:rPr lang="en-US" dirty="0">
                <a:solidFill>
                  <a:schemeClr val="bg1"/>
                </a:solidFill>
              </a:rPr>
              <a:t>Copy and Paste into the string area</a:t>
            </a:r>
          </a:p>
        </p:txBody>
      </p:sp>
      <p:pic>
        <p:nvPicPr>
          <p:cNvPr id="2" name="Picture 1">
            <a:extLst>
              <a:ext uri="{FF2B5EF4-FFF2-40B4-BE49-F238E27FC236}">
                <a16:creationId xmlns:a16="http://schemas.microsoft.com/office/drawing/2014/main" id="{642E5A1C-B648-47BD-B374-A1A2D745EB40}"/>
              </a:ext>
            </a:extLst>
          </p:cNvPr>
          <p:cNvPicPr>
            <a:picLocks noChangeAspect="1"/>
          </p:cNvPicPr>
          <p:nvPr/>
        </p:nvPicPr>
        <p:blipFill rotWithShape="1">
          <a:blip r:embed="rId2"/>
          <a:srcRect l="36427" t="21349" r="1027" b="34100"/>
          <a:stretch/>
        </p:blipFill>
        <p:spPr>
          <a:xfrm>
            <a:off x="4216935" y="1281204"/>
            <a:ext cx="7887358" cy="3595595"/>
          </a:xfrm>
          <a:prstGeom prst="rect">
            <a:avLst/>
          </a:prstGeom>
        </p:spPr>
      </p:pic>
      <p:pic>
        <p:nvPicPr>
          <p:cNvPr id="5" name="Picture 4">
            <a:extLst>
              <a:ext uri="{FF2B5EF4-FFF2-40B4-BE49-F238E27FC236}">
                <a16:creationId xmlns:a16="http://schemas.microsoft.com/office/drawing/2014/main" id="{E4E8FEE8-37B8-4372-8161-103685783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96239"/>
            <a:ext cx="12192000" cy="657757"/>
          </a:xfrm>
          <a:prstGeom prst="rect">
            <a:avLst/>
          </a:prstGeom>
        </p:spPr>
      </p:pic>
    </p:spTree>
    <p:extLst>
      <p:ext uri="{BB962C8B-B14F-4D97-AF65-F5344CB8AC3E}">
        <p14:creationId xmlns:p14="http://schemas.microsoft.com/office/powerpoint/2010/main" val="278459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a:t>
            </a:r>
          </a:p>
          <a:p>
            <a:pPr marL="285750" indent="-285750">
              <a:buFont typeface="Wingdings" panose="05000000000000000000" pitchFamily="2" charset="2"/>
              <a:buChar char="q"/>
            </a:pPr>
            <a:r>
              <a:rPr lang="en-US" dirty="0">
                <a:solidFill>
                  <a:schemeClr val="bg1"/>
                </a:solidFill>
              </a:rPr>
              <a:t>Find the text and rename it using Pascal case convention</a:t>
            </a:r>
          </a:p>
        </p:txBody>
      </p:sp>
      <p:pic>
        <p:nvPicPr>
          <p:cNvPr id="3" name="Picture 2" descr="A screenshot of a computer screen&#10;&#10;Description automatically generated">
            <a:extLst>
              <a:ext uri="{FF2B5EF4-FFF2-40B4-BE49-F238E27FC236}">
                <a16:creationId xmlns:a16="http://schemas.microsoft.com/office/drawing/2014/main" id="{214B0969-87B5-45CF-9BDF-4D11FEC0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064000"/>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88872" y="31487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4767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highlight>
                  <a:srgbClr val="FFFF00"/>
                </a:highlight>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046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Form</a:t>
            </a:r>
          </a:p>
          <a:p>
            <a:pPr marL="285750" indent="-285750">
              <a:buFont typeface="Wingdings" panose="05000000000000000000" pitchFamily="2" charset="2"/>
              <a:buChar char="q"/>
            </a:pPr>
            <a:r>
              <a:rPr lang="en-US" dirty="0">
                <a:solidFill>
                  <a:schemeClr val="bg1"/>
                </a:solidFill>
              </a:rPr>
              <a:t>Under Solution Explorer</a:t>
            </a:r>
          </a:p>
          <a:p>
            <a:pPr marL="285750" indent="-285750">
              <a:buFont typeface="Wingdings" panose="05000000000000000000" pitchFamily="2" charset="2"/>
              <a:buChar char="q"/>
            </a:pPr>
            <a:r>
              <a:rPr lang="en-US" dirty="0">
                <a:solidFill>
                  <a:schemeClr val="bg1"/>
                </a:solidFill>
              </a:rPr>
              <a:t>Right Click on </a:t>
            </a:r>
            <a:r>
              <a:rPr lang="en-US" dirty="0" err="1">
                <a:solidFill>
                  <a:schemeClr val="bg1"/>
                </a:solidFill>
              </a:rPr>
              <a:t>Form.cs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err="1">
                <a:solidFill>
                  <a:schemeClr val="bg1"/>
                </a:solidFill>
              </a:rPr>
              <a:t>frmHome</a:t>
            </a:r>
            <a:endParaRPr lang="en-US" dirty="0">
              <a:solidFill>
                <a:schemeClr val="bg1"/>
              </a:solidFill>
            </a:endParaRPr>
          </a:p>
        </p:txBody>
      </p:sp>
      <p:pic>
        <p:nvPicPr>
          <p:cNvPr id="2" name="Picture 1">
            <a:extLst>
              <a:ext uri="{FF2B5EF4-FFF2-40B4-BE49-F238E27FC236}">
                <a16:creationId xmlns:a16="http://schemas.microsoft.com/office/drawing/2014/main" id="{C7919994-261B-45C3-877E-A76732BB81F3}"/>
              </a:ext>
            </a:extLst>
          </p:cNvPr>
          <p:cNvPicPr>
            <a:picLocks noChangeAspect="1"/>
          </p:cNvPicPr>
          <p:nvPr/>
        </p:nvPicPr>
        <p:blipFill rotWithShape="1">
          <a:blip r:embed="rId2"/>
          <a:srcRect l="36427" t="21349" r="1027" b="31111"/>
          <a:stretch/>
        </p:blipFill>
        <p:spPr>
          <a:xfrm>
            <a:off x="4311803" y="1143101"/>
            <a:ext cx="7750299" cy="3770169"/>
          </a:xfrm>
          <a:prstGeom prst="rect">
            <a:avLst/>
          </a:prstGeom>
        </p:spPr>
      </p:pic>
    </p:spTree>
    <p:extLst>
      <p:ext uri="{BB962C8B-B14F-4D97-AF65-F5344CB8AC3E}">
        <p14:creationId xmlns:p14="http://schemas.microsoft.com/office/powerpoint/2010/main" val="1997253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Folder</a:t>
            </a:r>
          </a:p>
          <a:p>
            <a:pPr marL="285750" indent="-285750">
              <a:buFont typeface="Wingdings" panose="05000000000000000000" pitchFamily="2" charset="2"/>
              <a:buChar char="q"/>
            </a:pPr>
            <a:r>
              <a:rPr lang="en-US" dirty="0">
                <a:solidFill>
                  <a:schemeClr val="bg1"/>
                </a:solidFill>
              </a:rPr>
              <a:t>Right Click on the Program Name</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Rename it to UI</a:t>
            </a:r>
          </a:p>
        </p:txBody>
      </p:sp>
      <p:pic>
        <p:nvPicPr>
          <p:cNvPr id="2" name="Picture 1">
            <a:extLst>
              <a:ext uri="{FF2B5EF4-FFF2-40B4-BE49-F238E27FC236}">
                <a16:creationId xmlns:a16="http://schemas.microsoft.com/office/drawing/2014/main" id="{60B0F30F-039C-44D6-905D-41DBA8F75C08}"/>
              </a:ext>
            </a:extLst>
          </p:cNvPr>
          <p:cNvPicPr>
            <a:picLocks noChangeAspect="1"/>
          </p:cNvPicPr>
          <p:nvPr/>
        </p:nvPicPr>
        <p:blipFill rotWithShape="1">
          <a:blip r:embed="rId2"/>
          <a:srcRect l="36427" t="22460" r="1028" b="30834"/>
          <a:stretch/>
        </p:blipFill>
        <p:spPr>
          <a:xfrm>
            <a:off x="4294118" y="1207286"/>
            <a:ext cx="7757711" cy="3707614"/>
          </a:xfrm>
          <a:prstGeom prst="rect">
            <a:avLst/>
          </a:prstGeom>
        </p:spPr>
      </p:pic>
    </p:spTree>
    <p:extLst>
      <p:ext uri="{BB962C8B-B14F-4D97-AF65-F5344CB8AC3E}">
        <p14:creationId xmlns:p14="http://schemas.microsoft.com/office/powerpoint/2010/main" val="2176575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Move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Move Form</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frmHome</a:t>
            </a:r>
            <a:r>
              <a:rPr lang="en-US" dirty="0">
                <a:solidFill>
                  <a:schemeClr val="bg1"/>
                </a:solidFill>
              </a:rPr>
              <a:t> and drag into the UI folder</a:t>
            </a:r>
          </a:p>
        </p:txBody>
      </p:sp>
      <p:pic>
        <p:nvPicPr>
          <p:cNvPr id="3" name="Picture 2" descr="A screenshot of a computer screen&#10;&#10;Description automatically generated">
            <a:extLst>
              <a:ext uri="{FF2B5EF4-FFF2-40B4-BE49-F238E27FC236}">
                <a16:creationId xmlns:a16="http://schemas.microsoft.com/office/drawing/2014/main" id="{53C5B51A-82C6-4689-8840-31941392A0DB}"/>
              </a:ext>
            </a:extLst>
          </p:cNvPr>
          <p:cNvPicPr>
            <a:picLocks noChangeAspect="1"/>
          </p:cNvPicPr>
          <p:nvPr/>
        </p:nvPicPr>
        <p:blipFill rotWithShape="1">
          <a:blip r:embed="rId2">
            <a:extLst>
              <a:ext uri="{28A0092B-C50C-407E-A947-70E740481C1C}">
                <a14:useLocalDpi xmlns:a14="http://schemas.microsoft.com/office/drawing/2010/main" val="0"/>
              </a:ext>
            </a:extLst>
          </a:blip>
          <a:srcRect l="80625" b="57169"/>
          <a:stretch/>
        </p:blipFill>
        <p:spPr>
          <a:xfrm>
            <a:off x="5186678" y="154167"/>
            <a:ext cx="5748022" cy="639269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51080" y="33505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799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t>
            </a:r>
            <a:r>
              <a:rPr lang="en-US" sz="4400" dirty="0">
                <a:solidFill>
                  <a:srgbClr val="FFFFFF"/>
                </a:solidFill>
              </a:rPr>
              <a:t>Form</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Form</a:t>
            </a:r>
          </a:p>
          <a:p>
            <a:pPr marL="285750" indent="-285750">
              <a:buFont typeface="Wingdings" panose="05000000000000000000" pitchFamily="2" charset="2"/>
              <a:buChar char="q"/>
            </a:pPr>
            <a:r>
              <a:rPr lang="en-US" dirty="0">
                <a:solidFill>
                  <a:schemeClr val="bg1"/>
                </a:solidFill>
              </a:rPr>
              <a:t>Select UI Folder</a:t>
            </a:r>
          </a:p>
          <a:p>
            <a:pPr marL="285750" indent="-285750">
              <a:buFont typeface="Wingdings" panose="05000000000000000000" pitchFamily="2" charset="2"/>
              <a:buChar char="q"/>
            </a:pPr>
            <a:r>
              <a:rPr lang="en-US" dirty="0">
                <a:solidFill>
                  <a:schemeClr val="bg1"/>
                </a:solidFill>
              </a:rPr>
              <a:t>Right Click on it</a:t>
            </a:r>
          </a:p>
          <a:p>
            <a:pPr marL="285750" indent="-285750">
              <a:buFont typeface="Wingdings" panose="05000000000000000000" pitchFamily="2" charset="2"/>
              <a:buChar char="q"/>
            </a:pPr>
            <a:r>
              <a:rPr lang="en-US" dirty="0">
                <a:solidFill>
                  <a:schemeClr val="bg1"/>
                </a:solidFill>
              </a:rPr>
              <a:t>Select 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A37B43-A9A7-4A0B-8400-CEE4DEAE3B50}"/>
              </a:ext>
            </a:extLst>
          </p:cNvPr>
          <p:cNvPicPr>
            <a:picLocks noChangeAspect="1"/>
          </p:cNvPicPr>
          <p:nvPr/>
        </p:nvPicPr>
        <p:blipFill rotWithShape="1">
          <a:blip r:embed="rId2"/>
          <a:srcRect l="79681" t="21349" r="-1" b="50000"/>
          <a:stretch/>
        </p:blipFill>
        <p:spPr>
          <a:xfrm>
            <a:off x="5278279" y="598024"/>
            <a:ext cx="6274051" cy="5661952"/>
          </a:xfrm>
          <a:prstGeom prst="rect">
            <a:avLst/>
          </a:prstGeom>
        </p:spPr>
      </p:pic>
    </p:spTree>
    <p:extLst>
      <p:ext uri="{BB962C8B-B14F-4D97-AF65-F5344CB8AC3E}">
        <p14:creationId xmlns:p14="http://schemas.microsoft.com/office/powerpoint/2010/main" val="3481091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New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Form</a:t>
            </a:r>
          </a:p>
          <a:p>
            <a:pPr marL="285750" indent="-285750">
              <a:buFont typeface="Wingdings" panose="05000000000000000000" pitchFamily="2" charset="2"/>
              <a:buChar char="q"/>
            </a:pPr>
            <a:r>
              <a:rPr lang="en-US" dirty="0">
                <a:solidFill>
                  <a:schemeClr val="bg1"/>
                </a:solidFill>
              </a:rPr>
              <a:t>Select Form (Windows Form)</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frmUsers.cs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B12C2496-C02E-4EC9-BEE3-F08175021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29884"/>
            <a:ext cx="8014548" cy="43982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491854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000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Users</a:t>
            </a:r>
          </a:p>
        </p:txBody>
      </p:sp>
      <p:pic>
        <p:nvPicPr>
          <p:cNvPr id="3" name="Picture 2" descr="A screenshot of a computer screen&#10;&#10;Description automatically generated">
            <a:extLst>
              <a:ext uri="{FF2B5EF4-FFF2-40B4-BE49-F238E27FC236}">
                <a16:creationId xmlns:a16="http://schemas.microsoft.com/office/drawing/2014/main" id="{D9E1E628-5E90-42FB-8441-2EBC2BA12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959" y="1595231"/>
            <a:ext cx="7901196" cy="36675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25757" y="4464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737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None</a:t>
            </a:r>
          </a:p>
        </p:txBody>
      </p:sp>
      <p:pic>
        <p:nvPicPr>
          <p:cNvPr id="3" name="Picture 2" descr="A screenshot of a computer screen&#10;&#10;Description automatically generated">
            <a:extLst>
              <a:ext uri="{FF2B5EF4-FFF2-40B4-BE49-F238E27FC236}">
                <a16:creationId xmlns:a16="http://schemas.microsoft.com/office/drawing/2014/main" id="{1288120B-1DA8-4067-A1DD-C8148E227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750642"/>
            <a:ext cx="7944567" cy="3356711"/>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47075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419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Size</a:t>
            </a:r>
          </a:p>
          <a:p>
            <a:pPr marL="285750" indent="-285750">
              <a:buFont typeface="Wingdings" panose="05000000000000000000" pitchFamily="2" charset="2"/>
              <a:buChar char="q"/>
            </a:pPr>
            <a:r>
              <a:rPr lang="en-US" dirty="0">
                <a:solidFill>
                  <a:schemeClr val="bg1"/>
                </a:solidFill>
              </a:rPr>
              <a:t>1100, 500</a:t>
            </a:r>
          </a:p>
        </p:txBody>
      </p:sp>
      <p:pic>
        <p:nvPicPr>
          <p:cNvPr id="3" name="Picture 2" descr="A screenshot of a computer screen&#10;&#10;Description automatically generated">
            <a:extLst>
              <a:ext uri="{FF2B5EF4-FFF2-40B4-BE49-F238E27FC236}">
                <a16:creationId xmlns:a16="http://schemas.microsoft.com/office/drawing/2014/main" id="{1DD78FA6-A078-4FA1-ADB3-DFB8E1AA3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200" y="1368852"/>
            <a:ext cx="8064752" cy="405737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06707"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53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Background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Back Color</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Scrollbar</a:t>
            </a:r>
          </a:p>
        </p:txBody>
      </p:sp>
      <p:pic>
        <p:nvPicPr>
          <p:cNvPr id="3" name="Picture 2" descr="A screenshot of a computer screen&#10;&#10;Description automatically generated">
            <a:extLst>
              <a:ext uri="{FF2B5EF4-FFF2-40B4-BE49-F238E27FC236}">
                <a16:creationId xmlns:a16="http://schemas.microsoft.com/office/drawing/2014/main" id="{8A24E713-AC45-498F-91D3-C106DDB33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787610"/>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21007" y="32430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59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 Style</a:t>
            </a:r>
          </a:p>
          <a:p>
            <a:pPr marL="285750" indent="-285750">
              <a:buFont typeface="Wingdings" panose="05000000000000000000" pitchFamily="2" charset="2"/>
              <a:buChar char="q"/>
            </a:pPr>
            <a:r>
              <a:rPr lang="en-US" dirty="0">
                <a:solidFill>
                  <a:schemeClr val="bg1"/>
                </a:solidFill>
              </a:rPr>
              <a:t>Change to None</a:t>
            </a:r>
          </a:p>
        </p:txBody>
      </p:sp>
      <p:pic>
        <p:nvPicPr>
          <p:cNvPr id="5" name="Picture 4" descr="A screenshot of a computer screen&#10;&#10;Description automatically generated">
            <a:extLst>
              <a:ext uri="{FF2B5EF4-FFF2-40B4-BE49-F238E27FC236}">
                <a16:creationId xmlns:a16="http://schemas.microsoft.com/office/drawing/2014/main" id="{42C0250D-3B9C-4DB5-B015-A8C13A1C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223027"/>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3079"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1328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Panel</a:t>
            </a:r>
          </a:p>
          <a:p>
            <a:pPr marL="285750" indent="-285750">
              <a:buFont typeface="Wingdings" panose="05000000000000000000" pitchFamily="2" charset="2"/>
              <a:buChar char="q"/>
            </a:pPr>
            <a:r>
              <a:rPr lang="en-US" dirty="0">
                <a:solidFill>
                  <a:schemeClr val="bg1"/>
                </a:solidFill>
              </a:rPr>
              <a:t>Drag and drop a panel</a:t>
            </a:r>
          </a:p>
          <a:p>
            <a:pPr marL="285750" indent="-285750">
              <a:buFont typeface="Wingdings" panose="05000000000000000000" pitchFamily="2" charset="2"/>
              <a:buChar char="q"/>
            </a:pPr>
            <a:r>
              <a:rPr lang="en-US" dirty="0">
                <a:solidFill>
                  <a:schemeClr val="bg1"/>
                </a:solidFill>
              </a:rPr>
              <a:t>Rename databinding to :</a:t>
            </a:r>
          </a:p>
          <a:p>
            <a:pPr marL="285750" indent="-285750">
              <a:buFont typeface="Wingdings" panose="05000000000000000000" pitchFamily="2" charset="2"/>
              <a:buChar char="q"/>
            </a:pPr>
            <a:r>
              <a:rPr lang="en-US" dirty="0" err="1">
                <a:solidFill>
                  <a:schemeClr val="bg1"/>
                </a:solidFill>
              </a:rPr>
              <a:t>panelTop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7C6A2A0-6132-489C-9CC4-A503180C1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0664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82907"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504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Color</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BackColor</a:t>
            </a:r>
            <a:r>
              <a:rPr lang="en-US" dirty="0">
                <a:solidFill>
                  <a:schemeClr val="bg1"/>
                </a:solidFill>
              </a:rPr>
              <a:t>:</a:t>
            </a:r>
          </a:p>
          <a:p>
            <a:pPr marL="285750" indent="-285750">
              <a:buFont typeface="Wingdings" panose="05000000000000000000" pitchFamily="2" charset="2"/>
              <a:buChar char="q"/>
            </a:pPr>
            <a:r>
              <a:rPr lang="en-US" dirty="0">
                <a:solidFill>
                  <a:schemeClr val="bg1"/>
                </a:solidFill>
              </a:rPr>
              <a:t>Salmon</a:t>
            </a:r>
          </a:p>
        </p:txBody>
      </p:sp>
      <p:pic>
        <p:nvPicPr>
          <p:cNvPr id="3" name="Picture 2" descr="A screenshot of a computer screen&#10;&#10;Description automatically generated">
            <a:extLst>
              <a:ext uri="{FF2B5EF4-FFF2-40B4-BE49-F238E27FC236}">
                <a16:creationId xmlns:a16="http://schemas.microsoft.com/office/drawing/2014/main" id="{2CF29A09-B244-46B4-A5B8-8F8427373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64102"/>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01957" y="28239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68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Dock</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Dock</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Top</a:t>
            </a:r>
          </a:p>
          <a:p>
            <a:pPr marL="285750" indent="-285750">
              <a:buFont typeface="Wingdings" panose="05000000000000000000" pitchFamily="2" charset="2"/>
              <a:buChar char="q"/>
            </a:pPr>
            <a:r>
              <a:rPr lang="en-US" dirty="0">
                <a:solidFill>
                  <a:schemeClr val="bg1"/>
                </a:solidFill>
              </a:rPr>
              <a:t>Resize </a:t>
            </a:r>
          </a:p>
        </p:txBody>
      </p:sp>
      <p:pic>
        <p:nvPicPr>
          <p:cNvPr id="2" name="Picture 1">
            <a:extLst>
              <a:ext uri="{FF2B5EF4-FFF2-40B4-BE49-F238E27FC236}">
                <a16:creationId xmlns:a16="http://schemas.microsoft.com/office/drawing/2014/main" id="{E96B547C-762C-4AE9-B7C2-99EE37FE2E83}"/>
              </a:ext>
            </a:extLst>
          </p:cNvPr>
          <p:cNvPicPr>
            <a:picLocks noChangeAspect="1"/>
          </p:cNvPicPr>
          <p:nvPr/>
        </p:nvPicPr>
        <p:blipFill rotWithShape="1">
          <a:blip r:embed="rId2"/>
          <a:srcRect l="36427" t="21349" r="1027" b="30833"/>
          <a:stretch/>
        </p:blipFill>
        <p:spPr>
          <a:xfrm>
            <a:off x="4199321" y="1464102"/>
            <a:ext cx="7875764"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40057" y="28430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54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lblFormTitle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Manage Users</a:t>
            </a:r>
          </a:p>
        </p:txBody>
      </p:sp>
      <p:pic>
        <p:nvPicPr>
          <p:cNvPr id="6" name="Picture 5" descr="A screenshot of a computer screen&#10;&#10;Description automatically generated">
            <a:extLst>
              <a:ext uri="{FF2B5EF4-FFF2-40B4-BE49-F238E27FC236}">
                <a16:creationId xmlns:a16="http://schemas.microsoft.com/office/drawing/2014/main" id="{0E33A0BA-6DEF-4D21-8D70-85144A63A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64102"/>
            <a:ext cx="8039580" cy="404470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82ED25F8-9852-4318-803F-86E3BF46F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250" y="2549341"/>
            <a:ext cx="2822767" cy="2260740"/>
          </a:xfrm>
          <a:prstGeom prst="rect">
            <a:avLst/>
          </a:prstGeom>
        </p:spPr>
      </p:pic>
    </p:spTree>
    <p:extLst>
      <p:ext uri="{BB962C8B-B14F-4D97-AF65-F5344CB8AC3E}">
        <p14:creationId xmlns:p14="http://schemas.microsoft.com/office/powerpoint/2010/main" val="4177446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lblProfilePicture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Profile Picture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0B166E8-D09E-477E-9A87-E09F45BA1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272984"/>
            <a:ext cx="8039580" cy="4044706"/>
          </a:xfrm>
          <a:prstGeom prst="rect">
            <a:avLst/>
          </a:prstGeom>
        </p:spPr>
      </p:pic>
    </p:spTree>
    <p:extLst>
      <p:ext uri="{BB962C8B-B14F-4D97-AF65-F5344CB8AC3E}">
        <p14:creationId xmlns:p14="http://schemas.microsoft.com/office/powerpoint/2010/main" val="2542682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Size Mode:</a:t>
            </a:r>
          </a:p>
          <a:p>
            <a:pPr marL="285750" indent="-285750">
              <a:buFont typeface="Wingdings" panose="05000000000000000000" pitchFamily="2" charset="2"/>
              <a:buChar char="q"/>
            </a:pPr>
            <a:r>
              <a:rPr lang="en-US" dirty="0">
                <a:solidFill>
                  <a:schemeClr val="bg1"/>
                </a:solidFill>
              </a:rPr>
              <a:t>to </a:t>
            </a:r>
          </a:p>
          <a:p>
            <a:pPr marL="285750" indent="-285750">
              <a:buFont typeface="Wingdings" panose="05000000000000000000" pitchFamily="2" charset="2"/>
              <a:buChar char="q"/>
            </a:pP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Binding name to:</a:t>
            </a:r>
          </a:p>
          <a:p>
            <a:pPr marL="285750" indent="-285750">
              <a:buFont typeface="Wingdings" panose="05000000000000000000" pitchFamily="2" charset="2"/>
              <a:buChar char="q"/>
            </a:pPr>
            <a:r>
              <a:rPr lang="en-US" dirty="0" err="1">
                <a:solidFill>
                  <a:schemeClr val="bg1"/>
                </a:solidFill>
              </a:rPr>
              <a:t>pictureBoxProfilePicture</a:t>
            </a:r>
            <a:endParaRPr lang="en-US" dirty="0">
              <a:solidFill>
                <a:schemeClr val="bg1"/>
              </a:solidFill>
            </a:endParaRPr>
          </a:p>
        </p:txBody>
      </p:sp>
      <p:pic>
        <p:nvPicPr>
          <p:cNvPr id="2" name="Picture 1">
            <a:extLst>
              <a:ext uri="{FF2B5EF4-FFF2-40B4-BE49-F238E27FC236}">
                <a16:creationId xmlns:a16="http://schemas.microsoft.com/office/drawing/2014/main" id="{5789FA11-3BFF-4A91-BD8B-C1E62178962A}"/>
              </a:ext>
            </a:extLst>
          </p:cNvPr>
          <p:cNvPicPr>
            <a:picLocks noChangeAspect="1"/>
          </p:cNvPicPr>
          <p:nvPr/>
        </p:nvPicPr>
        <p:blipFill rotWithShape="1">
          <a:blip r:embed="rId2"/>
          <a:srcRect l="36793" t="21349" r="5188" b="34100"/>
          <a:stretch/>
        </p:blipFill>
        <p:spPr>
          <a:xfrm>
            <a:off x="4315800" y="1530172"/>
            <a:ext cx="7727668" cy="3797651"/>
          </a:xfrm>
          <a:prstGeom prst="rect">
            <a:avLst/>
          </a:prstGeom>
        </p:spPr>
      </p:pic>
    </p:spTree>
    <p:extLst>
      <p:ext uri="{BB962C8B-B14F-4D97-AF65-F5344CB8AC3E}">
        <p14:creationId xmlns:p14="http://schemas.microsoft.com/office/powerpoint/2010/main" val="22597892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btnSelectImage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Regular 10</a:t>
            </a:r>
          </a:p>
          <a:p>
            <a:pPr marL="285750" indent="-285750">
              <a:buFont typeface="Wingdings" panose="05000000000000000000" pitchFamily="2" charset="2"/>
              <a:buChar char="q"/>
            </a:pPr>
            <a:r>
              <a:rPr lang="en-US" dirty="0">
                <a:solidFill>
                  <a:schemeClr val="bg1"/>
                </a:solidFill>
              </a:rPr>
              <a:t>Change Flat Style to:</a:t>
            </a:r>
          </a:p>
          <a:p>
            <a:pPr marL="285750" indent="-285750">
              <a:buFont typeface="Wingdings" panose="05000000000000000000" pitchFamily="2" charset="2"/>
              <a:buChar char="q"/>
            </a:pPr>
            <a:r>
              <a:rPr lang="en-US" dirty="0">
                <a:solidFill>
                  <a:schemeClr val="bg1"/>
                </a:solidFill>
              </a:rPr>
              <a:t>Flat</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Select Image</a:t>
            </a:r>
          </a:p>
        </p:txBody>
      </p:sp>
      <p:pic>
        <p:nvPicPr>
          <p:cNvPr id="3" name="Picture 2" descr="A screenshot of a computer screen&#10;&#10;Description automatically generated">
            <a:extLst>
              <a:ext uri="{FF2B5EF4-FFF2-40B4-BE49-F238E27FC236}">
                <a16:creationId xmlns:a16="http://schemas.microsoft.com/office/drawing/2014/main" id="{4CD39438-7CE3-43C4-8490-F569CBAE1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77" y="1787610"/>
            <a:ext cx="8039580" cy="4044706"/>
          </a:xfrm>
          <a:prstGeom prst="rect">
            <a:avLst/>
          </a:prstGeom>
        </p:spPr>
      </p:pic>
    </p:spTree>
    <p:extLst>
      <p:ext uri="{BB962C8B-B14F-4D97-AF65-F5344CB8AC3E}">
        <p14:creationId xmlns:p14="http://schemas.microsoft.com/office/powerpoint/2010/main" val="21658534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Copy and Paste the Profile Picture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a:t>
            </a:r>
          </a:p>
          <a:p>
            <a:pPr marL="285750" indent="-285750">
              <a:buFont typeface="Wingdings" panose="05000000000000000000" pitchFamily="2" charset="2"/>
              <a:buChar char="q"/>
            </a:pPr>
            <a:r>
              <a:rPr lang="en-US" dirty="0">
                <a:solidFill>
                  <a:schemeClr val="bg1"/>
                </a:solidFill>
              </a:rPr>
              <a:t>Full Name</a:t>
            </a:r>
          </a:p>
        </p:txBody>
      </p:sp>
      <p:pic>
        <p:nvPicPr>
          <p:cNvPr id="3" name="Picture 2" descr="A screenshot of a computer screen&#10;&#10;Description automatically generated">
            <a:extLst>
              <a:ext uri="{FF2B5EF4-FFF2-40B4-BE49-F238E27FC236}">
                <a16:creationId xmlns:a16="http://schemas.microsoft.com/office/drawing/2014/main" id="{DB438828-F981-4B48-A2B1-B0DAB065C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539558"/>
            <a:ext cx="8039580" cy="4044706"/>
          </a:xfrm>
          <a:prstGeom prst="rect">
            <a:avLst/>
          </a:prstGeom>
        </p:spPr>
      </p:pic>
    </p:spTree>
    <p:extLst>
      <p:ext uri="{BB962C8B-B14F-4D97-AF65-F5344CB8AC3E}">
        <p14:creationId xmlns:p14="http://schemas.microsoft.com/office/powerpoint/2010/main" val="1700678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Drag and drop a  text box</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txtFullName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Font: Segoe UI, 10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7075AD1A-BE91-4868-AC2F-A0499E64A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10380"/>
            <a:ext cx="8024732" cy="4037236"/>
          </a:xfrm>
          <a:prstGeom prst="rect">
            <a:avLst/>
          </a:prstGeom>
        </p:spPr>
      </p:pic>
    </p:spTree>
    <p:extLst>
      <p:ext uri="{BB962C8B-B14F-4D97-AF65-F5344CB8AC3E}">
        <p14:creationId xmlns:p14="http://schemas.microsoft.com/office/powerpoint/2010/main" val="2680277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Label and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normAutofit fontScale="85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 ID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ReadOnly</a:t>
            </a:r>
            <a:r>
              <a:rPr lang="en-US" dirty="0">
                <a:solidFill>
                  <a:schemeClr val="bg1"/>
                </a:solidFill>
              </a:rPr>
              <a:t>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This won’t allow anyone to change the </a:t>
            </a:r>
            <a:r>
              <a:rPr lang="en-US" dirty="0" err="1">
                <a:solidFill>
                  <a:schemeClr val="bg1"/>
                </a:solidFill>
              </a:rPr>
              <a:t>USerID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2" name="Picture 1">
            <a:extLst>
              <a:ext uri="{FF2B5EF4-FFF2-40B4-BE49-F238E27FC236}">
                <a16:creationId xmlns:a16="http://schemas.microsoft.com/office/drawing/2014/main" id="{A8DDC262-69EF-4F81-8FC7-8126A55020E6}"/>
              </a:ext>
            </a:extLst>
          </p:cNvPr>
          <p:cNvPicPr>
            <a:picLocks noChangeAspect="1"/>
          </p:cNvPicPr>
          <p:nvPr/>
        </p:nvPicPr>
        <p:blipFill rotWithShape="1">
          <a:blip r:embed="rId2"/>
          <a:srcRect l="36793" t="21349" r="1027" b="34100"/>
          <a:stretch/>
        </p:blipFill>
        <p:spPr>
          <a:xfrm>
            <a:off x="4256088" y="1441893"/>
            <a:ext cx="7872241" cy="3609792"/>
          </a:xfrm>
          <a:prstGeom prst="rect">
            <a:avLst/>
          </a:prstGeom>
        </p:spPr>
      </p:pic>
    </p:spTree>
    <p:extLst>
      <p:ext uri="{BB962C8B-B14F-4D97-AF65-F5344CB8AC3E}">
        <p14:creationId xmlns:p14="http://schemas.microsoft.com/office/powerpoint/2010/main" val="1203393649"/>
      </p:ext>
    </p:extLst>
  </p:cSld>
  <p:clrMapOvr>
    <a:masterClrMapping/>
  </p:clrMapOvr>
</p:sld>
</file>

<file path=ppt/theme/theme1.xml><?xml version="1.0" encoding="utf-8"?>
<a:theme xmlns:a="http://schemas.openxmlformats.org/drawingml/2006/main" name="ShapesVTI">
  <a:themeElements>
    <a:clrScheme name="AnalogousFromRegularSeedRightStep">
      <a:dk1>
        <a:srgbClr val="000000"/>
      </a:dk1>
      <a:lt1>
        <a:srgbClr val="FFFFFF"/>
      </a:lt1>
      <a:dk2>
        <a:srgbClr val="242D41"/>
      </a:dk2>
      <a:lt2>
        <a:srgbClr val="E8E3E2"/>
      </a:lt2>
      <a:accent1>
        <a:srgbClr val="23ADDC"/>
      </a:accent1>
      <a:accent2>
        <a:srgbClr val="1756D5"/>
      </a:accent2>
      <a:accent3>
        <a:srgbClr val="483AE9"/>
      </a:accent3>
      <a:accent4>
        <a:srgbClr val="7C21D7"/>
      </a:accent4>
      <a:accent5>
        <a:srgbClr val="D729E7"/>
      </a:accent5>
      <a:accent6>
        <a:srgbClr val="D51796"/>
      </a:accent6>
      <a:hlink>
        <a:srgbClr val="BF5F3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4115</TotalTime>
  <Words>3270</Words>
  <Application>Microsoft Office PowerPoint</Application>
  <PresentationFormat>Widescreen</PresentationFormat>
  <Paragraphs>742</Paragraphs>
  <Slides>136</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136</vt:i4>
      </vt:variant>
    </vt:vector>
  </HeadingPairs>
  <TitlesOfParts>
    <vt:vector size="143" baseType="lpstr">
      <vt:lpstr>Arial</vt:lpstr>
      <vt:lpstr>Arial Nova Light</vt:lpstr>
      <vt:lpstr>Avenir Next LT Pro</vt:lpstr>
      <vt:lpstr>Calibri</vt:lpstr>
      <vt:lpstr>Tw Cen MT</vt:lpstr>
      <vt:lpstr>Wingdings</vt:lpstr>
      <vt:lpstr>ShapesVTI</vt:lpstr>
      <vt:lpstr>PowerPoint Presentation</vt:lpstr>
      <vt:lpstr>A  STEP-by-STEP Build of this project</vt:lpstr>
      <vt:lpstr>A  STEP-by-STEP Build of this project</vt:lpstr>
      <vt:lpstr>Start Visual Studio</vt:lpstr>
      <vt:lpstr>Select Template</vt:lpstr>
      <vt:lpstr>Configure </vt:lpstr>
      <vt:lpstr>Rename Window</vt:lpstr>
      <vt:lpstr>Rename Text</vt:lpstr>
      <vt:lpstr>Change Border</vt:lpstr>
      <vt:lpstr>Change Size</vt:lpstr>
      <vt:lpstr>Change Back Color</vt:lpstr>
      <vt:lpstr>Add Menu Strip</vt:lpstr>
      <vt:lpstr>Add Menu Names</vt:lpstr>
      <vt:lpstr>Rename Menu Strip</vt:lpstr>
      <vt:lpstr>Change Font</vt:lpstr>
      <vt:lpstr>Change Padding</vt:lpstr>
      <vt:lpstr>Add Panel</vt:lpstr>
      <vt:lpstr>Rename Panel</vt:lpstr>
      <vt:lpstr>Add Button</vt:lpstr>
      <vt:lpstr>Resize Panel</vt:lpstr>
      <vt:lpstr>Change Back Color</vt:lpstr>
      <vt:lpstr>Add a label</vt:lpstr>
      <vt:lpstr>Change Font</vt:lpstr>
      <vt:lpstr>Rename Text</vt:lpstr>
      <vt:lpstr>Change Text Color</vt:lpstr>
      <vt:lpstr>Add Label</vt:lpstr>
      <vt:lpstr>Change Text Color</vt:lpstr>
      <vt:lpstr>Change Label Text</vt:lpstr>
      <vt:lpstr>Change Label Text</vt:lpstr>
      <vt:lpstr>Add Label</vt:lpstr>
      <vt:lpstr>Rename Label</vt:lpstr>
      <vt:lpstr>Rename Label</vt:lpstr>
      <vt:lpstr>Change Font</vt:lpstr>
      <vt:lpstr>Change Font Color</vt:lpstr>
      <vt:lpstr>Re-position</vt:lpstr>
      <vt:lpstr>Add Panel</vt:lpstr>
      <vt:lpstr>Re-size the panel</vt:lpstr>
      <vt:lpstr>Change Panel Color</vt:lpstr>
      <vt:lpstr>Rename the panel</vt:lpstr>
      <vt:lpstr>Add Label</vt:lpstr>
      <vt:lpstr>Rename Label</vt:lpstr>
      <vt:lpstr>Change Font</vt:lpstr>
      <vt:lpstr>Change Text Color</vt:lpstr>
      <vt:lpstr>Add Label</vt:lpstr>
      <vt:lpstr>Change Font</vt:lpstr>
      <vt:lpstr>Change Color</vt:lpstr>
      <vt:lpstr>Copy</vt:lpstr>
      <vt:lpstr>Copy again and move</vt:lpstr>
      <vt:lpstr>Change Names and Colors</vt:lpstr>
      <vt:lpstr>Add Data Grid View</vt:lpstr>
      <vt:lpstr>Add Label</vt:lpstr>
      <vt:lpstr>Add Text Box</vt:lpstr>
      <vt:lpstr>Find Icon</vt:lpstr>
      <vt:lpstr>Add Picture Box</vt:lpstr>
      <vt:lpstr>Resize and Change BackColor</vt:lpstr>
      <vt:lpstr>Add Image</vt:lpstr>
      <vt:lpstr>Change Size and Location</vt:lpstr>
      <vt:lpstr>Add Function to Close Button</vt:lpstr>
      <vt:lpstr>Code Close</vt:lpstr>
      <vt:lpstr>Change Start Position</vt:lpstr>
      <vt:lpstr>Run the Program</vt:lpstr>
      <vt:lpstr>A  STEP-by-STEP Build of this project</vt:lpstr>
      <vt:lpstr>Open MSQL</vt:lpstr>
      <vt:lpstr>Create Tables</vt:lpstr>
      <vt:lpstr>Save and Table Name</vt:lpstr>
      <vt:lpstr>Set Primary Key</vt:lpstr>
      <vt:lpstr>Change Id Specs</vt:lpstr>
      <vt:lpstr>Refresh Table</vt:lpstr>
      <vt:lpstr>Add New Table</vt:lpstr>
      <vt:lpstr>Create Requester Table</vt:lpstr>
      <vt:lpstr>Set Primary Key</vt:lpstr>
      <vt:lpstr>Change Id Specs</vt:lpstr>
      <vt:lpstr>Save and Table Name</vt:lpstr>
      <vt:lpstr>A  STEP-by-STEP Build of this project</vt:lpstr>
      <vt:lpstr>Add Connection</vt:lpstr>
      <vt:lpstr>Select Database</vt:lpstr>
      <vt:lpstr>Code App Config</vt:lpstr>
      <vt:lpstr>Add Connection String</vt:lpstr>
      <vt:lpstr>Get Database Name</vt:lpstr>
      <vt:lpstr>A  STEP-by-STEP Build of this project</vt:lpstr>
      <vt:lpstr>Rename Form</vt:lpstr>
      <vt:lpstr>Create Folder</vt:lpstr>
      <vt:lpstr>Move Form</vt:lpstr>
      <vt:lpstr>Add Form</vt:lpstr>
      <vt:lpstr>New Form</vt:lpstr>
      <vt:lpstr>Change Text</vt:lpstr>
      <vt:lpstr>Change Border</vt:lpstr>
      <vt:lpstr>Resize</vt:lpstr>
      <vt:lpstr>Change Background</vt:lpstr>
      <vt:lpstr>Add Panel</vt:lpstr>
      <vt:lpstr>Change Color</vt:lpstr>
      <vt:lpstr>Change Dock</vt:lpstr>
      <vt:lpstr>Add Label</vt:lpstr>
      <vt:lpstr>Add Label</vt:lpstr>
      <vt:lpstr>Add Picture Box</vt:lpstr>
      <vt:lpstr>Add Button</vt:lpstr>
      <vt:lpstr>Add Label</vt:lpstr>
      <vt:lpstr>Add Text Box</vt:lpstr>
      <vt:lpstr>Add Label and Text Box</vt:lpstr>
      <vt:lpstr>Add Label and Text Box</vt:lpstr>
      <vt:lpstr>Add More Labels and Test Boxes</vt:lpstr>
      <vt:lpstr>Add More Labels and Test Boxes</vt:lpstr>
      <vt:lpstr>Add Button</vt:lpstr>
      <vt:lpstr>Add More Buttons</vt:lpstr>
      <vt:lpstr>Alter Buttons</vt:lpstr>
      <vt:lpstr>Add Data Grid View</vt:lpstr>
      <vt:lpstr>Add Search</vt:lpstr>
      <vt:lpstr>Change Form Starting Position</vt:lpstr>
      <vt:lpstr>Code User Page</vt:lpstr>
      <vt:lpstr>Code User Form</vt:lpstr>
      <vt:lpstr>Add Picture Box</vt:lpstr>
      <vt:lpstr>Add Function</vt:lpstr>
      <vt:lpstr>Code Button</vt:lpstr>
      <vt:lpstr>A  STEP-by-STEP Build of this project</vt:lpstr>
      <vt:lpstr>Add Label</vt:lpstr>
      <vt:lpstr>Add Label</vt:lpstr>
      <vt:lpstr>Add Label</vt:lpstr>
      <vt:lpstr>Add Label</vt:lpstr>
      <vt:lpstr>Add Label</vt:lpstr>
      <vt:lpstr>Add Label</vt:lpstr>
      <vt:lpstr>Add Label</vt:lpstr>
      <vt:lpstr>Add Label</vt:lpstr>
      <vt:lpstr>Add Label</vt:lpstr>
      <vt:lpstr>Add Label</vt:lpstr>
      <vt:lpstr>Add Label</vt:lpstr>
      <vt:lpstr>Add Label</vt:lpstr>
      <vt:lpstr>Add Label</vt:lpstr>
      <vt:lpstr>Add Label</vt:lpstr>
      <vt:lpstr>Change Back Color</vt:lpstr>
      <vt:lpstr>Change Back Color</vt:lpstr>
      <vt:lpstr>PowerPoint Presentation</vt:lpstr>
      <vt:lpstr>Change Back Color</vt:lpstr>
      <vt:lpstr>Change Back Color</vt:lpstr>
      <vt:lpstr>Change Back Color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Silcott</dc:creator>
  <cp:lastModifiedBy>James Silcott</cp:lastModifiedBy>
  <cp:revision>89</cp:revision>
  <dcterms:created xsi:type="dcterms:W3CDTF">2020-07-13T11:04:50Z</dcterms:created>
  <dcterms:modified xsi:type="dcterms:W3CDTF">2020-07-19T17:53:36Z</dcterms:modified>
</cp:coreProperties>
</file>